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2"/>
  </p:notesMasterIdLst>
  <p:sldIdLst>
    <p:sldId id="256" r:id="rId2"/>
    <p:sldId id="312" r:id="rId3"/>
    <p:sldId id="259" r:id="rId4"/>
    <p:sldId id="260" r:id="rId5"/>
    <p:sldId id="313" r:id="rId6"/>
    <p:sldId id="285" r:id="rId7"/>
    <p:sldId id="261" r:id="rId8"/>
    <p:sldId id="321" r:id="rId9"/>
    <p:sldId id="322" r:id="rId10"/>
    <p:sldId id="314" r:id="rId11"/>
    <p:sldId id="258" r:id="rId12"/>
    <p:sldId id="269" r:id="rId13"/>
    <p:sldId id="315" r:id="rId14"/>
    <p:sldId id="318" r:id="rId15"/>
    <p:sldId id="266" r:id="rId16"/>
    <p:sldId id="262" r:id="rId17"/>
    <p:sldId id="319" r:id="rId18"/>
    <p:sldId id="316" r:id="rId19"/>
    <p:sldId id="317" r:id="rId20"/>
    <p:sldId id="320" r:id="rId21"/>
  </p:sldIdLst>
  <p:sldSz cx="9144000" cy="5143500" type="screen16x9"/>
  <p:notesSz cx="6858000" cy="9144000"/>
  <p:embeddedFontLst>
    <p:embeddedFont>
      <p:font typeface="Anaheim" panose="020B0604020202020204" charset="0"/>
      <p:regular r:id="rId23"/>
    </p:embeddedFont>
    <p:embeddedFont>
      <p:font typeface="Barlow" panose="00000500000000000000" pitchFamily="2" charset="0"/>
      <p:regular r:id="rId24"/>
      <p:bold r:id="rId25"/>
      <p:italic r:id="rId26"/>
      <p:boldItalic r:id="rId27"/>
    </p:embeddedFont>
    <p:embeddedFont>
      <p:font typeface="Barlow Light" panose="00000400000000000000" pitchFamily="2" charset="0"/>
      <p:regular r:id="rId28"/>
      <p:italic r:id="rId29"/>
    </p:embeddedFont>
    <p:embeddedFont>
      <p:font typeface="Bebas Neue" panose="020B0606020202050201" pitchFamily="34" charset="0"/>
      <p:regular r:id="rId30"/>
    </p:embeddedFont>
    <p:embeddedFont>
      <p:font typeface="Calibri" panose="020F0502020204030204" pitchFamily="34" charset="0"/>
      <p:regular r:id="rId31"/>
      <p:bold r:id="rId32"/>
      <p:italic r:id="rId33"/>
      <p:boldItalic r:id="rId34"/>
    </p:embeddedFont>
    <p:embeddedFont>
      <p:font typeface="Lexend Deca" panose="020B0604020202020204" charset="0"/>
      <p:regular r:id="rId35"/>
      <p:bold r:id="rId36"/>
    </p:embeddedFont>
    <p:embeddedFont>
      <p:font typeface="Nunito Light" pitchFamily="2" charset="0"/>
      <p:regular r:id="rId37"/>
      <p:italic r:id="rId38"/>
    </p:embeddedFont>
    <p:embeddedFont>
      <p:font typeface="Roboto" panose="02000000000000000000" pitchFamily="2" charset="0"/>
      <p:regular r:id="rId39"/>
      <p:bold r:id="rId40"/>
      <p:italic r:id="rId41"/>
      <p:boldItalic r:id="rId42"/>
    </p:embeddedFont>
    <p:embeddedFont>
      <p:font typeface="Secular One" panose="00000500000000000000" pitchFamily="2" charset="-79"/>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AA4"/>
    <a:srgbClr val="150045"/>
    <a:srgbClr val="252221"/>
    <a:srgbClr val="9999FF"/>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B17859-5A89-43CD-8FA9-15464C42133E}">
  <a:tblStyle styleId="{2FB17859-5A89-43CD-8FA9-15464C4213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60A275-111D-4C47-8A6D-5DD2A7D5C56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2320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30952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13b9ca14f80_0_18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13b9ca14f80_0_18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3a3d64ba09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3a3d64ba09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475" y="2927242"/>
            <a:ext cx="9250200" cy="2229968"/>
            <a:chOff x="-6475" y="2927242"/>
            <a:chExt cx="9250200" cy="2229968"/>
          </a:xfrm>
        </p:grpSpPr>
        <p:grpSp>
          <p:nvGrpSpPr>
            <p:cNvPr id="10" name="Google Shape;10;p2"/>
            <p:cNvGrpSpPr/>
            <p:nvPr/>
          </p:nvGrpSpPr>
          <p:grpSpPr>
            <a:xfrm flipH="1">
              <a:off x="5831182" y="2927242"/>
              <a:ext cx="3303413" cy="1672406"/>
              <a:chOff x="-6475" y="2302000"/>
              <a:chExt cx="3303413" cy="1865900"/>
            </a:xfrm>
          </p:grpSpPr>
          <p:sp>
            <p:nvSpPr>
              <p:cNvPr id="11" name="Google Shape;11;p2"/>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475" y="2927242"/>
              <a:ext cx="3303413" cy="1672406"/>
              <a:chOff x="-6475" y="2302000"/>
              <a:chExt cx="3303413" cy="1865900"/>
            </a:xfrm>
          </p:grpSpPr>
          <p:sp>
            <p:nvSpPr>
              <p:cNvPr id="20" name="Google Shape;20;p2"/>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6475" y="4609669"/>
              <a:ext cx="9250200" cy="547540"/>
              <a:chOff x="-6475" y="4167900"/>
              <a:chExt cx="9250200" cy="988875"/>
            </a:xfrm>
          </p:grpSpPr>
          <p:cxnSp>
            <p:nvCxnSpPr>
              <p:cNvPr id="29" name="Google Shape;29;p2"/>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 name="Google Shape;30;p2"/>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1" name="Google Shape;31;p2"/>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2" name="Google Shape;32;p2"/>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3" name="Google Shape;33;p2"/>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4" name="Google Shape;34;p2"/>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5" name="Google Shape;35;p2"/>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36;p2"/>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2"/>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2"/>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2"/>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0" name="Google Shape;40;p2"/>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41" name="Google Shape;41;p2"/>
          <p:cNvSpPr txBox="1">
            <a:spLocks noGrp="1"/>
          </p:cNvSpPr>
          <p:nvPr>
            <p:ph type="ctrTitle"/>
          </p:nvPr>
        </p:nvSpPr>
        <p:spPr>
          <a:xfrm>
            <a:off x="713225" y="525800"/>
            <a:ext cx="6348300" cy="3900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23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922500" y="3723240"/>
            <a:ext cx="4280700" cy="41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ctrTitle" idx="2"/>
          </p:nvPr>
        </p:nvSpPr>
        <p:spPr>
          <a:xfrm>
            <a:off x="713225" y="992000"/>
            <a:ext cx="5293200" cy="2377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5200"/>
              <a:buNone/>
              <a:defRPr sz="4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11"/>
        <p:cNvGrpSpPr/>
        <p:nvPr/>
      </p:nvGrpSpPr>
      <p:grpSpPr>
        <a:xfrm>
          <a:off x="0" y="0"/>
          <a:ext cx="0" cy="0"/>
          <a:chOff x="0" y="0"/>
          <a:chExt cx="0" cy="0"/>
        </a:xfrm>
      </p:grpSpPr>
      <p:grpSp>
        <p:nvGrpSpPr>
          <p:cNvPr id="612" name="Google Shape;612;p19"/>
          <p:cNvGrpSpPr/>
          <p:nvPr/>
        </p:nvGrpSpPr>
        <p:grpSpPr>
          <a:xfrm>
            <a:off x="-6475" y="2927242"/>
            <a:ext cx="9250200" cy="2229968"/>
            <a:chOff x="-6475" y="2927242"/>
            <a:chExt cx="9250200" cy="2229968"/>
          </a:xfrm>
        </p:grpSpPr>
        <p:grpSp>
          <p:nvGrpSpPr>
            <p:cNvPr id="613" name="Google Shape;613;p19"/>
            <p:cNvGrpSpPr/>
            <p:nvPr/>
          </p:nvGrpSpPr>
          <p:grpSpPr>
            <a:xfrm flipH="1">
              <a:off x="5831182" y="2927242"/>
              <a:ext cx="3303413" cy="1672406"/>
              <a:chOff x="-6475" y="2302000"/>
              <a:chExt cx="3303413" cy="1865900"/>
            </a:xfrm>
          </p:grpSpPr>
          <p:sp>
            <p:nvSpPr>
              <p:cNvPr id="614" name="Google Shape;614;p1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19"/>
            <p:cNvGrpSpPr/>
            <p:nvPr/>
          </p:nvGrpSpPr>
          <p:grpSpPr>
            <a:xfrm>
              <a:off x="-6475" y="2927242"/>
              <a:ext cx="3303413" cy="1672406"/>
              <a:chOff x="-6475" y="2302000"/>
              <a:chExt cx="3303413" cy="1865900"/>
            </a:xfrm>
          </p:grpSpPr>
          <p:sp>
            <p:nvSpPr>
              <p:cNvPr id="623" name="Google Shape;623;p1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9"/>
            <p:cNvGrpSpPr/>
            <p:nvPr/>
          </p:nvGrpSpPr>
          <p:grpSpPr>
            <a:xfrm>
              <a:off x="-6475" y="4609669"/>
              <a:ext cx="9250200" cy="547540"/>
              <a:chOff x="-6475" y="4167900"/>
              <a:chExt cx="9250200" cy="988875"/>
            </a:xfrm>
          </p:grpSpPr>
          <p:cxnSp>
            <p:nvCxnSpPr>
              <p:cNvPr id="632" name="Google Shape;632;p19"/>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33" name="Google Shape;633;p19"/>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34" name="Google Shape;634;p19"/>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35" name="Google Shape;635;p19"/>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36" name="Google Shape;636;p19"/>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637" name="Google Shape;637;p19"/>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638" name="Google Shape;638;p19"/>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639" name="Google Shape;639;p19"/>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640" name="Google Shape;640;p19"/>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641" name="Google Shape;641;p19"/>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642" name="Google Shape;642;p19"/>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643" name="Google Shape;643;p19"/>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grpSp>
        <p:nvGrpSpPr>
          <p:cNvPr id="644" name="Google Shape;644;p19"/>
          <p:cNvGrpSpPr/>
          <p:nvPr/>
        </p:nvGrpSpPr>
        <p:grpSpPr>
          <a:xfrm>
            <a:off x="-155204" y="-3"/>
            <a:ext cx="9530395" cy="3591153"/>
            <a:chOff x="-155204" y="-3"/>
            <a:chExt cx="9530395" cy="3591153"/>
          </a:xfrm>
        </p:grpSpPr>
        <p:sp>
          <p:nvSpPr>
            <p:cNvPr id="645" name="Google Shape;645;p19"/>
            <p:cNvSpPr/>
            <p:nvPr/>
          </p:nvSpPr>
          <p:spPr>
            <a:xfrm rot="1771310">
              <a:off x="6451550" y="635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9"/>
            <p:cNvSpPr/>
            <p:nvPr/>
          </p:nvSpPr>
          <p:spPr>
            <a:xfrm rot="1771310">
              <a:off x="8961800" y="12910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9"/>
            <p:cNvSpPr/>
            <p:nvPr/>
          </p:nvSpPr>
          <p:spPr>
            <a:xfrm rot="1771310">
              <a:off x="-91750" y="2316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8" name="Google Shape;648;p19"/>
            <p:cNvPicPr preferRelativeResize="0"/>
            <p:nvPr/>
          </p:nvPicPr>
          <p:blipFill rotWithShape="1">
            <a:blip r:embed="rId2">
              <a:alphaModFix/>
            </a:blip>
            <a:srcRect l="28959" t="12546" r="12546" b="12546"/>
            <a:stretch/>
          </p:blipFill>
          <p:spPr>
            <a:xfrm rot="10800000">
              <a:off x="-13426" y="2994602"/>
              <a:ext cx="726651" cy="596548"/>
            </a:xfrm>
            <a:prstGeom prst="rect">
              <a:avLst/>
            </a:prstGeom>
            <a:noFill/>
            <a:ln>
              <a:noFill/>
            </a:ln>
          </p:spPr>
        </p:pic>
      </p:grpSp>
      <p:sp>
        <p:nvSpPr>
          <p:cNvPr id="649" name="Google Shape;649;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0" name="Google Shape;650;p19"/>
          <p:cNvSpPr txBox="1">
            <a:spLocks noGrp="1"/>
          </p:cNvSpPr>
          <p:nvPr>
            <p:ph type="subTitle" idx="1"/>
          </p:nvPr>
        </p:nvSpPr>
        <p:spPr>
          <a:xfrm>
            <a:off x="2681302" y="3387506"/>
            <a:ext cx="5060700" cy="53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1" name="Google Shape;651;p19"/>
          <p:cNvSpPr txBox="1">
            <a:spLocks noGrp="1"/>
          </p:cNvSpPr>
          <p:nvPr>
            <p:ph type="subTitle" idx="2"/>
          </p:nvPr>
        </p:nvSpPr>
        <p:spPr>
          <a:xfrm>
            <a:off x="1401998" y="1912906"/>
            <a:ext cx="5060700" cy="53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2" name="Google Shape;652;p19"/>
          <p:cNvSpPr txBox="1">
            <a:spLocks noGrp="1"/>
          </p:cNvSpPr>
          <p:nvPr>
            <p:ph type="subTitle" idx="3"/>
          </p:nvPr>
        </p:nvSpPr>
        <p:spPr>
          <a:xfrm>
            <a:off x="2681297" y="2994600"/>
            <a:ext cx="5060700" cy="533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1400"/>
              <a:buFont typeface="Secular One"/>
              <a:buNone/>
              <a:defRPr>
                <a:latin typeface="Secular One"/>
                <a:ea typeface="Secular One"/>
                <a:cs typeface="Secular One"/>
                <a:sym typeface="Secular One"/>
              </a:defRPr>
            </a:lvl2pPr>
            <a:lvl3pPr lvl="2" algn="ctr" rtl="0">
              <a:lnSpc>
                <a:spcPct val="100000"/>
              </a:lnSpc>
              <a:spcBef>
                <a:spcPts val="0"/>
              </a:spcBef>
              <a:spcAft>
                <a:spcPts val="0"/>
              </a:spcAft>
              <a:buSzPts val="1400"/>
              <a:buFont typeface="Secular One"/>
              <a:buNone/>
              <a:defRPr>
                <a:latin typeface="Secular One"/>
                <a:ea typeface="Secular One"/>
                <a:cs typeface="Secular One"/>
                <a:sym typeface="Secular One"/>
              </a:defRPr>
            </a:lvl3pPr>
            <a:lvl4pPr lvl="3" algn="ctr" rtl="0">
              <a:lnSpc>
                <a:spcPct val="100000"/>
              </a:lnSpc>
              <a:spcBef>
                <a:spcPts val="0"/>
              </a:spcBef>
              <a:spcAft>
                <a:spcPts val="0"/>
              </a:spcAft>
              <a:buSzPts val="1400"/>
              <a:buFont typeface="Secular One"/>
              <a:buNone/>
              <a:defRPr>
                <a:latin typeface="Secular One"/>
                <a:ea typeface="Secular One"/>
                <a:cs typeface="Secular One"/>
                <a:sym typeface="Secular One"/>
              </a:defRPr>
            </a:lvl4pPr>
            <a:lvl5pPr lvl="4" algn="ctr" rtl="0">
              <a:lnSpc>
                <a:spcPct val="100000"/>
              </a:lnSpc>
              <a:spcBef>
                <a:spcPts val="0"/>
              </a:spcBef>
              <a:spcAft>
                <a:spcPts val="0"/>
              </a:spcAft>
              <a:buSzPts val="1400"/>
              <a:buFont typeface="Secular One"/>
              <a:buNone/>
              <a:defRPr>
                <a:latin typeface="Secular One"/>
                <a:ea typeface="Secular One"/>
                <a:cs typeface="Secular One"/>
                <a:sym typeface="Secular One"/>
              </a:defRPr>
            </a:lvl5pPr>
            <a:lvl6pPr lvl="5" algn="ctr" rtl="0">
              <a:lnSpc>
                <a:spcPct val="100000"/>
              </a:lnSpc>
              <a:spcBef>
                <a:spcPts val="0"/>
              </a:spcBef>
              <a:spcAft>
                <a:spcPts val="0"/>
              </a:spcAft>
              <a:buSzPts val="1400"/>
              <a:buFont typeface="Secular One"/>
              <a:buNone/>
              <a:defRPr>
                <a:latin typeface="Secular One"/>
                <a:ea typeface="Secular One"/>
                <a:cs typeface="Secular One"/>
                <a:sym typeface="Secular One"/>
              </a:defRPr>
            </a:lvl6pPr>
            <a:lvl7pPr lvl="6" algn="ctr" rtl="0">
              <a:lnSpc>
                <a:spcPct val="100000"/>
              </a:lnSpc>
              <a:spcBef>
                <a:spcPts val="0"/>
              </a:spcBef>
              <a:spcAft>
                <a:spcPts val="0"/>
              </a:spcAft>
              <a:buSzPts val="1400"/>
              <a:buFont typeface="Secular One"/>
              <a:buNone/>
              <a:defRPr>
                <a:latin typeface="Secular One"/>
                <a:ea typeface="Secular One"/>
                <a:cs typeface="Secular One"/>
                <a:sym typeface="Secular One"/>
              </a:defRPr>
            </a:lvl7pPr>
            <a:lvl8pPr lvl="7" algn="ctr" rtl="0">
              <a:lnSpc>
                <a:spcPct val="100000"/>
              </a:lnSpc>
              <a:spcBef>
                <a:spcPts val="0"/>
              </a:spcBef>
              <a:spcAft>
                <a:spcPts val="0"/>
              </a:spcAft>
              <a:buSzPts val="1400"/>
              <a:buFont typeface="Secular One"/>
              <a:buNone/>
              <a:defRPr>
                <a:latin typeface="Secular One"/>
                <a:ea typeface="Secular One"/>
                <a:cs typeface="Secular One"/>
                <a:sym typeface="Secular One"/>
              </a:defRPr>
            </a:lvl8pPr>
            <a:lvl9pPr lvl="8" algn="ctr" rtl="0">
              <a:lnSpc>
                <a:spcPct val="100000"/>
              </a:lnSpc>
              <a:spcBef>
                <a:spcPts val="0"/>
              </a:spcBef>
              <a:spcAft>
                <a:spcPts val="0"/>
              </a:spcAft>
              <a:buSzPts val="1400"/>
              <a:buFont typeface="Secular One"/>
              <a:buNone/>
              <a:defRPr>
                <a:latin typeface="Secular One"/>
                <a:ea typeface="Secular One"/>
                <a:cs typeface="Secular One"/>
                <a:sym typeface="Secular One"/>
              </a:defRPr>
            </a:lvl9pPr>
          </a:lstStyle>
          <a:p>
            <a:endParaRPr/>
          </a:p>
        </p:txBody>
      </p:sp>
      <p:sp>
        <p:nvSpPr>
          <p:cNvPr id="653" name="Google Shape;653;p19"/>
          <p:cNvSpPr txBox="1">
            <a:spLocks noGrp="1"/>
          </p:cNvSpPr>
          <p:nvPr>
            <p:ph type="subTitle" idx="4"/>
          </p:nvPr>
        </p:nvSpPr>
        <p:spPr>
          <a:xfrm>
            <a:off x="1401998" y="1519988"/>
            <a:ext cx="5060700" cy="53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1400"/>
              <a:buFont typeface="Secular One"/>
              <a:buNone/>
              <a:defRPr>
                <a:latin typeface="Secular One"/>
                <a:ea typeface="Secular One"/>
                <a:cs typeface="Secular One"/>
                <a:sym typeface="Secular One"/>
              </a:defRPr>
            </a:lvl2pPr>
            <a:lvl3pPr lvl="2" algn="ctr" rtl="0">
              <a:lnSpc>
                <a:spcPct val="100000"/>
              </a:lnSpc>
              <a:spcBef>
                <a:spcPts val="0"/>
              </a:spcBef>
              <a:spcAft>
                <a:spcPts val="0"/>
              </a:spcAft>
              <a:buSzPts val="1400"/>
              <a:buFont typeface="Secular One"/>
              <a:buNone/>
              <a:defRPr>
                <a:latin typeface="Secular One"/>
                <a:ea typeface="Secular One"/>
                <a:cs typeface="Secular One"/>
                <a:sym typeface="Secular One"/>
              </a:defRPr>
            </a:lvl3pPr>
            <a:lvl4pPr lvl="3" algn="ctr" rtl="0">
              <a:lnSpc>
                <a:spcPct val="100000"/>
              </a:lnSpc>
              <a:spcBef>
                <a:spcPts val="0"/>
              </a:spcBef>
              <a:spcAft>
                <a:spcPts val="0"/>
              </a:spcAft>
              <a:buSzPts val="1400"/>
              <a:buFont typeface="Secular One"/>
              <a:buNone/>
              <a:defRPr>
                <a:latin typeface="Secular One"/>
                <a:ea typeface="Secular One"/>
                <a:cs typeface="Secular One"/>
                <a:sym typeface="Secular One"/>
              </a:defRPr>
            </a:lvl4pPr>
            <a:lvl5pPr lvl="4" algn="ctr" rtl="0">
              <a:lnSpc>
                <a:spcPct val="100000"/>
              </a:lnSpc>
              <a:spcBef>
                <a:spcPts val="0"/>
              </a:spcBef>
              <a:spcAft>
                <a:spcPts val="0"/>
              </a:spcAft>
              <a:buSzPts val="1400"/>
              <a:buFont typeface="Secular One"/>
              <a:buNone/>
              <a:defRPr>
                <a:latin typeface="Secular One"/>
                <a:ea typeface="Secular One"/>
                <a:cs typeface="Secular One"/>
                <a:sym typeface="Secular One"/>
              </a:defRPr>
            </a:lvl5pPr>
            <a:lvl6pPr lvl="5" algn="ctr" rtl="0">
              <a:lnSpc>
                <a:spcPct val="100000"/>
              </a:lnSpc>
              <a:spcBef>
                <a:spcPts val="0"/>
              </a:spcBef>
              <a:spcAft>
                <a:spcPts val="0"/>
              </a:spcAft>
              <a:buSzPts val="1400"/>
              <a:buFont typeface="Secular One"/>
              <a:buNone/>
              <a:defRPr>
                <a:latin typeface="Secular One"/>
                <a:ea typeface="Secular One"/>
                <a:cs typeface="Secular One"/>
                <a:sym typeface="Secular One"/>
              </a:defRPr>
            </a:lvl6pPr>
            <a:lvl7pPr lvl="6" algn="ctr" rtl="0">
              <a:lnSpc>
                <a:spcPct val="100000"/>
              </a:lnSpc>
              <a:spcBef>
                <a:spcPts val="0"/>
              </a:spcBef>
              <a:spcAft>
                <a:spcPts val="0"/>
              </a:spcAft>
              <a:buSzPts val="1400"/>
              <a:buFont typeface="Secular One"/>
              <a:buNone/>
              <a:defRPr>
                <a:latin typeface="Secular One"/>
                <a:ea typeface="Secular One"/>
                <a:cs typeface="Secular One"/>
                <a:sym typeface="Secular One"/>
              </a:defRPr>
            </a:lvl7pPr>
            <a:lvl8pPr lvl="7" algn="ctr" rtl="0">
              <a:lnSpc>
                <a:spcPct val="100000"/>
              </a:lnSpc>
              <a:spcBef>
                <a:spcPts val="0"/>
              </a:spcBef>
              <a:spcAft>
                <a:spcPts val="0"/>
              </a:spcAft>
              <a:buSzPts val="1400"/>
              <a:buFont typeface="Secular One"/>
              <a:buNone/>
              <a:defRPr>
                <a:latin typeface="Secular One"/>
                <a:ea typeface="Secular One"/>
                <a:cs typeface="Secular One"/>
                <a:sym typeface="Secular One"/>
              </a:defRPr>
            </a:lvl8pPr>
            <a:lvl9pPr lvl="8" algn="ctr" rtl="0">
              <a:lnSpc>
                <a:spcPct val="100000"/>
              </a:lnSpc>
              <a:spcBef>
                <a:spcPts val="0"/>
              </a:spcBef>
              <a:spcAft>
                <a:spcPts val="0"/>
              </a:spcAft>
              <a:buSzPts val="1400"/>
              <a:buFont typeface="Secular One"/>
              <a:buNone/>
              <a:defRPr>
                <a:latin typeface="Secular One"/>
                <a:ea typeface="Secular One"/>
                <a:cs typeface="Secular One"/>
                <a:sym typeface="Secular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72"/>
        <p:cNvGrpSpPr/>
        <p:nvPr/>
      </p:nvGrpSpPr>
      <p:grpSpPr>
        <a:xfrm>
          <a:off x="0" y="0"/>
          <a:ext cx="0" cy="0"/>
          <a:chOff x="0" y="0"/>
          <a:chExt cx="0" cy="0"/>
        </a:xfrm>
      </p:grpSpPr>
      <p:grpSp>
        <p:nvGrpSpPr>
          <p:cNvPr id="973" name="Google Shape;973;p27"/>
          <p:cNvGrpSpPr/>
          <p:nvPr/>
        </p:nvGrpSpPr>
        <p:grpSpPr>
          <a:xfrm>
            <a:off x="-6475" y="2716224"/>
            <a:ext cx="9250200" cy="2440985"/>
            <a:chOff x="-6475" y="2716224"/>
            <a:chExt cx="9250200" cy="2440985"/>
          </a:xfrm>
        </p:grpSpPr>
        <p:grpSp>
          <p:nvGrpSpPr>
            <p:cNvPr id="974" name="Google Shape;974;p27"/>
            <p:cNvGrpSpPr/>
            <p:nvPr/>
          </p:nvGrpSpPr>
          <p:grpSpPr>
            <a:xfrm>
              <a:off x="-6475" y="4609669"/>
              <a:ext cx="9250200" cy="547540"/>
              <a:chOff x="-6475" y="4167900"/>
              <a:chExt cx="9250200" cy="988875"/>
            </a:xfrm>
          </p:grpSpPr>
          <p:cxnSp>
            <p:nvCxnSpPr>
              <p:cNvPr id="975" name="Google Shape;975;p27"/>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6" name="Google Shape;976;p27"/>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7" name="Google Shape;977;p27"/>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8" name="Google Shape;978;p27"/>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9" name="Google Shape;979;p27"/>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80" name="Google Shape;980;p27"/>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81" name="Google Shape;981;p27"/>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82" name="Google Shape;982;p27"/>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983" name="Google Shape;983;p27"/>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84" name="Google Shape;984;p27"/>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85" name="Google Shape;985;p27"/>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86" name="Google Shape;986;p27"/>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nvGrpSpPr>
            <p:cNvPr id="987" name="Google Shape;987;p27"/>
            <p:cNvGrpSpPr/>
            <p:nvPr/>
          </p:nvGrpSpPr>
          <p:grpSpPr>
            <a:xfrm>
              <a:off x="-6475" y="2716224"/>
              <a:ext cx="9141070" cy="1893600"/>
              <a:chOff x="-6475" y="2716224"/>
              <a:chExt cx="9141070" cy="1893600"/>
            </a:xfrm>
          </p:grpSpPr>
          <p:sp>
            <p:nvSpPr>
              <p:cNvPr id="988" name="Google Shape;988;p27"/>
              <p:cNvSpPr/>
              <p:nvPr/>
            </p:nvSpPr>
            <p:spPr>
              <a:xfrm flipH="1">
                <a:off x="8835795" y="2937530"/>
                <a:ext cx="298800" cy="1672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7"/>
              <p:cNvSpPr/>
              <p:nvPr/>
            </p:nvSpPr>
            <p:spPr>
              <a:xfrm flipH="1">
                <a:off x="8393681"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7"/>
              <p:cNvSpPr/>
              <p:nvPr/>
            </p:nvSpPr>
            <p:spPr>
              <a:xfrm flipH="1">
                <a:off x="7951568" y="3330530"/>
                <a:ext cx="298800" cy="1279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7"/>
              <p:cNvSpPr/>
              <p:nvPr/>
            </p:nvSpPr>
            <p:spPr>
              <a:xfrm flipH="1">
                <a:off x="7509454"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7"/>
              <p:cNvSpPr/>
              <p:nvPr/>
            </p:nvSpPr>
            <p:spPr>
              <a:xfrm flipH="1">
                <a:off x="7067341"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7"/>
              <p:cNvSpPr/>
              <p:nvPr/>
            </p:nvSpPr>
            <p:spPr>
              <a:xfrm flipH="1">
                <a:off x="6625227"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7"/>
              <p:cNvSpPr/>
              <p:nvPr/>
            </p:nvSpPr>
            <p:spPr>
              <a:xfrm flipH="1">
                <a:off x="6183114"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7"/>
              <p:cNvSpPr/>
              <p:nvPr/>
            </p:nvSpPr>
            <p:spPr>
              <a:xfrm flipH="1">
                <a:off x="5298887"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7"/>
              <p:cNvSpPr/>
              <p:nvPr/>
            </p:nvSpPr>
            <p:spPr>
              <a:xfrm>
                <a:off x="-6475" y="2716224"/>
                <a:ext cx="298800" cy="1893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7"/>
              <p:cNvSpPr/>
              <p:nvPr/>
            </p:nvSpPr>
            <p:spPr>
              <a:xfrm>
                <a:off x="435639"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7"/>
              <p:cNvSpPr/>
              <p:nvPr/>
            </p:nvSpPr>
            <p:spPr>
              <a:xfrm>
                <a:off x="877752" y="3330530"/>
                <a:ext cx="298800" cy="1279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7"/>
              <p:cNvSpPr/>
              <p:nvPr/>
            </p:nvSpPr>
            <p:spPr>
              <a:xfrm>
                <a:off x="1319866"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7"/>
              <p:cNvSpPr/>
              <p:nvPr/>
            </p:nvSpPr>
            <p:spPr>
              <a:xfrm>
                <a:off x="1761979"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7"/>
              <p:cNvSpPr/>
              <p:nvPr/>
            </p:nvSpPr>
            <p:spPr>
              <a:xfrm>
                <a:off x="2204093"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7"/>
              <p:cNvSpPr/>
              <p:nvPr/>
            </p:nvSpPr>
            <p:spPr>
              <a:xfrm>
                <a:off x="2646206"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7"/>
              <p:cNvSpPr/>
              <p:nvPr/>
            </p:nvSpPr>
            <p:spPr>
              <a:xfrm>
                <a:off x="3088320"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7"/>
              <p:cNvSpPr/>
              <p:nvPr/>
            </p:nvSpPr>
            <p:spPr>
              <a:xfrm>
                <a:off x="3530433"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7"/>
              <p:cNvSpPr/>
              <p:nvPr/>
            </p:nvSpPr>
            <p:spPr>
              <a:xfrm>
                <a:off x="4414660"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7"/>
              <p:cNvSpPr/>
              <p:nvPr/>
            </p:nvSpPr>
            <p:spPr>
              <a:xfrm>
                <a:off x="4856773" y="3949130"/>
                <a:ext cx="298800" cy="660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7"/>
              <p:cNvSpPr/>
              <p:nvPr/>
            </p:nvSpPr>
            <p:spPr>
              <a:xfrm>
                <a:off x="3972546"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7"/>
              <p:cNvSpPr/>
              <p:nvPr/>
            </p:nvSpPr>
            <p:spPr>
              <a:xfrm>
                <a:off x="5741000"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9" name="Google Shape;1009;p27"/>
          <p:cNvGrpSpPr/>
          <p:nvPr/>
        </p:nvGrpSpPr>
        <p:grpSpPr>
          <a:xfrm>
            <a:off x="-6473" y="337177"/>
            <a:ext cx="9003464" cy="4483123"/>
            <a:chOff x="-6473" y="337177"/>
            <a:chExt cx="9003464" cy="4483123"/>
          </a:xfrm>
        </p:grpSpPr>
        <p:pic>
          <p:nvPicPr>
            <p:cNvPr id="1010" name="Google Shape;1010;p27"/>
            <p:cNvPicPr preferRelativeResize="0"/>
            <p:nvPr/>
          </p:nvPicPr>
          <p:blipFill rotWithShape="1">
            <a:blip r:embed="rId2">
              <a:alphaModFix/>
            </a:blip>
            <a:srcRect l="28959" t="12546" r="12546" b="12546"/>
            <a:stretch/>
          </p:blipFill>
          <p:spPr>
            <a:xfrm rot="10800000">
              <a:off x="-6473" y="4118400"/>
              <a:ext cx="854948" cy="701900"/>
            </a:xfrm>
            <a:prstGeom prst="rect">
              <a:avLst/>
            </a:prstGeom>
            <a:noFill/>
            <a:ln>
              <a:noFill/>
            </a:ln>
          </p:spPr>
        </p:pic>
        <p:grpSp>
          <p:nvGrpSpPr>
            <p:cNvPr id="1011" name="Google Shape;1011;p27"/>
            <p:cNvGrpSpPr/>
            <p:nvPr/>
          </p:nvGrpSpPr>
          <p:grpSpPr>
            <a:xfrm>
              <a:off x="340235" y="337177"/>
              <a:ext cx="745978" cy="516368"/>
              <a:chOff x="923424" y="1580182"/>
              <a:chExt cx="1171264" cy="810752"/>
            </a:xfrm>
          </p:grpSpPr>
          <p:sp>
            <p:nvSpPr>
              <p:cNvPr id="1012" name="Google Shape;1012;p27"/>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7"/>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7"/>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7"/>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7"/>
            <p:cNvSpPr/>
            <p:nvPr/>
          </p:nvSpPr>
          <p:spPr>
            <a:xfrm rot="1771310">
              <a:off x="8583600" y="18045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17"/>
        <p:cNvGrpSpPr/>
        <p:nvPr/>
      </p:nvGrpSpPr>
      <p:grpSpPr>
        <a:xfrm>
          <a:off x="0" y="0"/>
          <a:ext cx="0" cy="0"/>
          <a:chOff x="0" y="0"/>
          <a:chExt cx="0" cy="0"/>
        </a:xfrm>
      </p:grpSpPr>
      <p:sp>
        <p:nvSpPr>
          <p:cNvPr id="1018" name="Google Shape;1018;p28"/>
          <p:cNvSpPr/>
          <p:nvPr/>
        </p:nvSpPr>
        <p:spPr>
          <a:xfrm flipH="1">
            <a:off x="5298887"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8"/>
          <p:cNvSpPr/>
          <p:nvPr/>
        </p:nvSpPr>
        <p:spPr>
          <a:xfrm>
            <a:off x="3530425" y="4148329"/>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8"/>
          <p:cNvSpPr/>
          <p:nvPr/>
        </p:nvSpPr>
        <p:spPr>
          <a:xfrm>
            <a:off x="4414650" y="4401830"/>
            <a:ext cx="298800" cy="207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8"/>
          <p:cNvSpPr/>
          <p:nvPr/>
        </p:nvSpPr>
        <p:spPr>
          <a:xfrm>
            <a:off x="4856775" y="4257354"/>
            <a:ext cx="298800" cy="352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a:off x="3972550" y="4257352"/>
            <a:ext cx="298800" cy="352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28"/>
          <p:cNvGrpSpPr/>
          <p:nvPr/>
        </p:nvGrpSpPr>
        <p:grpSpPr>
          <a:xfrm>
            <a:off x="-6475" y="1955300"/>
            <a:ext cx="9250200" cy="3201909"/>
            <a:chOff x="-6475" y="1955300"/>
            <a:chExt cx="9250200" cy="3201909"/>
          </a:xfrm>
        </p:grpSpPr>
        <p:grpSp>
          <p:nvGrpSpPr>
            <p:cNvPr id="1024" name="Google Shape;1024;p28"/>
            <p:cNvGrpSpPr/>
            <p:nvPr/>
          </p:nvGrpSpPr>
          <p:grpSpPr>
            <a:xfrm>
              <a:off x="-6475" y="4609669"/>
              <a:ext cx="9250200" cy="547540"/>
              <a:chOff x="-6475" y="4167900"/>
              <a:chExt cx="9250200" cy="988875"/>
            </a:xfrm>
          </p:grpSpPr>
          <p:cxnSp>
            <p:nvCxnSpPr>
              <p:cNvPr id="1025" name="Google Shape;1025;p28"/>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6" name="Google Shape;1026;p28"/>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7" name="Google Shape;1027;p28"/>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8" name="Google Shape;1028;p28"/>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9" name="Google Shape;1029;p28"/>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030" name="Google Shape;1030;p28"/>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031" name="Google Shape;1031;p28"/>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032" name="Google Shape;1032;p28"/>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033" name="Google Shape;1033;p28"/>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034" name="Google Shape;1034;p28"/>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035" name="Google Shape;1035;p28"/>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036" name="Google Shape;1036;p28"/>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nvGrpSpPr>
            <p:cNvPr id="1037" name="Google Shape;1037;p28"/>
            <p:cNvGrpSpPr/>
            <p:nvPr/>
          </p:nvGrpSpPr>
          <p:grpSpPr>
            <a:xfrm>
              <a:off x="-6475" y="1955300"/>
              <a:ext cx="9141075" cy="2654569"/>
              <a:chOff x="-6475" y="1955300"/>
              <a:chExt cx="9141075" cy="2654569"/>
            </a:xfrm>
          </p:grpSpPr>
          <p:sp>
            <p:nvSpPr>
              <p:cNvPr id="1038" name="Google Shape;1038;p28"/>
              <p:cNvSpPr/>
              <p:nvPr/>
            </p:nvSpPr>
            <p:spPr>
              <a:xfrm flipH="1">
                <a:off x="8835800" y="1955324"/>
                <a:ext cx="298800" cy="2654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8393675" y="2253901"/>
                <a:ext cx="298800" cy="2355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951575" y="2619897"/>
                <a:ext cx="298800" cy="1989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7509450" y="2985922"/>
                <a:ext cx="298800" cy="1623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7067350" y="3429010"/>
                <a:ext cx="298800" cy="1180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625225" y="3631269"/>
                <a:ext cx="298800" cy="978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6183125" y="3775752"/>
                <a:ext cx="298800" cy="834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a:off x="-6475" y="1955300"/>
                <a:ext cx="298800" cy="2654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a:off x="435650" y="2253901"/>
                <a:ext cx="298800" cy="2355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8"/>
              <p:cNvSpPr/>
              <p:nvPr/>
            </p:nvSpPr>
            <p:spPr>
              <a:xfrm>
                <a:off x="877750" y="2619897"/>
                <a:ext cx="298800" cy="1989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8"/>
              <p:cNvSpPr/>
              <p:nvPr/>
            </p:nvSpPr>
            <p:spPr>
              <a:xfrm>
                <a:off x="1319875" y="2985922"/>
                <a:ext cx="298800" cy="1623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1761975" y="3429001"/>
                <a:ext cx="298800" cy="1180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2204100" y="3631269"/>
                <a:ext cx="298800" cy="978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a:off x="2646200" y="3775752"/>
                <a:ext cx="298800" cy="834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a:off x="3088325" y="3949122"/>
                <a:ext cx="298800" cy="660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5741001" y="3949122"/>
                <a:ext cx="298800" cy="660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4" name="Google Shape;1054;p28"/>
          <p:cNvGrpSpPr/>
          <p:nvPr/>
        </p:nvGrpSpPr>
        <p:grpSpPr>
          <a:xfrm>
            <a:off x="1344296" y="-3"/>
            <a:ext cx="7921842" cy="5143495"/>
            <a:chOff x="1344296" y="-3"/>
            <a:chExt cx="7921842" cy="5143495"/>
          </a:xfrm>
        </p:grpSpPr>
        <p:pic>
          <p:nvPicPr>
            <p:cNvPr id="1055" name="Google Shape;1055;p28"/>
            <p:cNvPicPr preferRelativeResize="0"/>
            <p:nvPr/>
          </p:nvPicPr>
          <p:blipFill rotWithShape="1">
            <a:blip r:embed="rId2">
              <a:alphaModFix/>
            </a:blip>
            <a:srcRect l="28959" t="12546" r="12546" b="12546"/>
            <a:stretch/>
          </p:blipFill>
          <p:spPr>
            <a:xfrm rot="10800000">
              <a:off x="8344502" y="3058875"/>
              <a:ext cx="854948" cy="701900"/>
            </a:xfrm>
            <a:prstGeom prst="rect">
              <a:avLst/>
            </a:prstGeom>
            <a:noFill/>
            <a:ln>
              <a:noFill/>
            </a:ln>
          </p:spPr>
        </p:pic>
        <p:grpSp>
          <p:nvGrpSpPr>
            <p:cNvPr id="1056" name="Google Shape;1056;p28"/>
            <p:cNvGrpSpPr/>
            <p:nvPr/>
          </p:nvGrpSpPr>
          <p:grpSpPr>
            <a:xfrm>
              <a:off x="8520160" y="433502"/>
              <a:ext cx="745978" cy="516368"/>
              <a:chOff x="923424" y="1580182"/>
              <a:chExt cx="1171264" cy="810752"/>
            </a:xfrm>
          </p:grpSpPr>
          <p:sp>
            <p:nvSpPr>
              <p:cNvPr id="1057" name="Google Shape;1057;p28"/>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28"/>
            <p:cNvSpPr/>
            <p:nvPr/>
          </p:nvSpPr>
          <p:spPr>
            <a:xfrm rot="1771310">
              <a:off x="2062725" y="635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rot="1771310">
              <a:off x="1407750" y="47301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2"/>
        <p:cNvGrpSpPr/>
        <p:nvPr/>
      </p:nvGrpSpPr>
      <p:grpSpPr>
        <a:xfrm>
          <a:off x="0" y="0"/>
          <a:ext cx="0" cy="0"/>
          <a:chOff x="0" y="0"/>
          <a:chExt cx="0" cy="0"/>
        </a:xfrm>
      </p:grpSpPr>
      <p:pic>
        <p:nvPicPr>
          <p:cNvPr id="13" name="Google Shape;13;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 name="Google Shape;14;p18"/>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5" name="Google Shape;15;p18"/>
          <p:cNvSpPr txBox="1">
            <a:spLocks noGrp="1"/>
          </p:cNvSpPr>
          <p:nvPr>
            <p:ph type="body" idx="1"/>
          </p:nvPr>
        </p:nvSpPr>
        <p:spPr>
          <a:xfrm>
            <a:off x="580550" y="1352550"/>
            <a:ext cx="2841000" cy="31551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60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55600" algn="l">
              <a:lnSpc>
                <a:spcPct val="115000"/>
              </a:lnSpc>
              <a:spcBef>
                <a:spcPts val="0"/>
              </a:spcBef>
              <a:spcAft>
                <a:spcPts val="0"/>
              </a:spcAft>
              <a:buSzPts val="2000"/>
              <a:buChar char="■"/>
              <a:defRPr sz="2000"/>
            </a:lvl6pPr>
            <a:lvl7pPr marL="3200400" lvl="6" indent="-355600" algn="l">
              <a:lnSpc>
                <a:spcPct val="115000"/>
              </a:lnSpc>
              <a:spcBef>
                <a:spcPts val="0"/>
              </a:spcBef>
              <a:spcAft>
                <a:spcPts val="0"/>
              </a:spcAft>
              <a:buSzPts val="2000"/>
              <a:buChar char="●"/>
              <a:defRPr sz="2000"/>
            </a:lvl7pPr>
            <a:lvl8pPr marL="3657600" lvl="7" indent="-355600" algn="l">
              <a:lnSpc>
                <a:spcPct val="115000"/>
              </a:lnSpc>
              <a:spcBef>
                <a:spcPts val="0"/>
              </a:spcBef>
              <a:spcAft>
                <a:spcPts val="0"/>
              </a:spcAft>
              <a:buSzPts val="2000"/>
              <a:buChar char="○"/>
              <a:defRPr sz="2000"/>
            </a:lvl8pPr>
            <a:lvl9pPr marL="4114800" lvl="8" indent="-355600" algn="l">
              <a:lnSpc>
                <a:spcPct val="115000"/>
              </a:lnSpc>
              <a:spcBef>
                <a:spcPts val="0"/>
              </a:spcBef>
              <a:spcAft>
                <a:spcPts val="0"/>
              </a:spcAft>
              <a:buSzPts val="2000"/>
              <a:buChar char="■"/>
              <a:defRPr sz="2000"/>
            </a:lvl9pPr>
          </a:lstStyle>
          <a:p>
            <a:endParaRPr/>
          </a:p>
        </p:txBody>
      </p:sp>
      <p:sp>
        <p:nvSpPr>
          <p:cNvPr id="16" name="Google Shape;16;p18"/>
          <p:cNvSpPr txBox="1">
            <a:spLocks noGrp="1"/>
          </p:cNvSpPr>
          <p:nvPr>
            <p:ph type="body" idx="2"/>
          </p:nvPr>
        </p:nvSpPr>
        <p:spPr>
          <a:xfrm>
            <a:off x="3753943" y="1352550"/>
            <a:ext cx="2841000" cy="31551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600"/>
              </a:spcBef>
              <a:spcAft>
                <a:spcPts val="0"/>
              </a:spcAft>
              <a:buSzPts val="2000"/>
              <a:buChar char="⬡"/>
              <a:defRPr sz="2000"/>
            </a:lvl1pPr>
            <a:lvl2pPr marL="914400" lvl="1" indent="-355600" algn="l">
              <a:lnSpc>
                <a:spcPct val="115000"/>
              </a:lnSpc>
              <a:spcBef>
                <a:spcPts val="0"/>
              </a:spcBef>
              <a:spcAft>
                <a:spcPts val="0"/>
              </a:spcAft>
              <a:buSzPts val="2000"/>
              <a:buChar char="∙"/>
              <a:defRPr sz="2000"/>
            </a:lvl2pPr>
            <a:lvl3pPr marL="1371600" lvl="2" indent="-355600" algn="l">
              <a:lnSpc>
                <a:spcPct val="115000"/>
              </a:lnSpc>
              <a:spcBef>
                <a:spcPts val="0"/>
              </a:spcBef>
              <a:spcAft>
                <a:spcPts val="0"/>
              </a:spcAft>
              <a:buSzPts val="2000"/>
              <a:buChar char="∙"/>
              <a:defRPr sz="2000"/>
            </a:lvl3pPr>
            <a:lvl4pPr marL="1828800" lvl="3" indent="-355600" algn="l">
              <a:lnSpc>
                <a:spcPct val="115000"/>
              </a:lnSpc>
              <a:spcBef>
                <a:spcPts val="0"/>
              </a:spcBef>
              <a:spcAft>
                <a:spcPts val="0"/>
              </a:spcAft>
              <a:buSzPts val="2000"/>
              <a:buChar char="●"/>
              <a:defRPr sz="2000"/>
            </a:lvl4pPr>
            <a:lvl5pPr marL="2286000" lvl="4" indent="-355600" algn="l">
              <a:lnSpc>
                <a:spcPct val="115000"/>
              </a:lnSpc>
              <a:spcBef>
                <a:spcPts val="0"/>
              </a:spcBef>
              <a:spcAft>
                <a:spcPts val="0"/>
              </a:spcAft>
              <a:buSzPts val="2000"/>
              <a:buChar char="○"/>
              <a:defRPr sz="2000"/>
            </a:lvl5pPr>
            <a:lvl6pPr marL="2743200" lvl="5" indent="-355600" algn="l">
              <a:lnSpc>
                <a:spcPct val="115000"/>
              </a:lnSpc>
              <a:spcBef>
                <a:spcPts val="0"/>
              </a:spcBef>
              <a:spcAft>
                <a:spcPts val="0"/>
              </a:spcAft>
              <a:buSzPts val="2000"/>
              <a:buChar char="■"/>
              <a:defRPr sz="2000"/>
            </a:lvl6pPr>
            <a:lvl7pPr marL="3200400" lvl="6" indent="-355600" algn="l">
              <a:lnSpc>
                <a:spcPct val="115000"/>
              </a:lnSpc>
              <a:spcBef>
                <a:spcPts val="0"/>
              </a:spcBef>
              <a:spcAft>
                <a:spcPts val="0"/>
              </a:spcAft>
              <a:buSzPts val="2000"/>
              <a:buChar char="●"/>
              <a:defRPr sz="2000"/>
            </a:lvl7pPr>
            <a:lvl8pPr marL="3657600" lvl="7" indent="-355600" algn="l">
              <a:lnSpc>
                <a:spcPct val="115000"/>
              </a:lnSpc>
              <a:spcBef>
                <a:spcPts val="0"/>
              </a:spcBef>
              <a:spcAft>
                <a:spcPts val="0"/>
              </a:spcAft>
              <a:buSzPts val="2000"/>
              <a:buChar char="○"/>
              <a:defRPr sz="2000"/>
            </a:lvl8pPr>
            <a:lvl9pPr marL="4114800" lvl="8" indent="-355600" algn="l">
              <a:lnSpc>
                <a:spcPct val="115000"/>
              </a:lnSpc>
              <a:spcBef>
                <a:spcPts val="0"/>
              </a:spcBef>
              <a:spcAft>
                <a:spcPts val="0"/>
              </a:spcAft>
              <a:buSzPts val="2000"/>
              <a:buChar char="■"/>
              <a:defRPr sz="2000"/>
            </a:lvl9pPr>
          </a:lstStyle>
          <a:p>
            <a:endParaRPr/>
          </a:p>
        </p:txBody>
      </p:sp>
      <p:sp>
        <p:nvSpPr>
          <p:cNvPr id="17" name="Google Shape;17;p18"/>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7177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C5D0DB-5CC4-402A-9760-4890EC67E903}" type="datetimeFigureOut">
              <a:rPr lang="zh-CN" altLang="en-US" smtClean="0"/>
              <a:t>2023/10/12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31B61A-557E-4B6D-BBF1-EE20E0EE58E6}" type="slidenum">
              <a:rPr lang="zh-CN" altLang="en-US" smtClean="0"/>
              <a:t>‹#›</a:t>
            </a:fld>
            <a:endParaRPr lang="zh-CN" altLang="en-US"/>
          </a:p>
        </p:txBody>
      </p:sp>
    </p:spTree>
    <p:extLst>
      <p:ext uri="{BB962C8B-B14F-4D97-AF65-F5344CB8AC3E}">
        <p14:creationId xmlns:p14="http://schemas.microsoft.com/office/powerpoint/2010/main" val="1446309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6475" y="2927242"/>
            <a:ext cx="9250200" cy="2229968"/>
            <a:chOff x="-6475" y="2927242"/>
            <a:chExt cx="9250200" cy="2229968"/>
          </a:xfrm>
        </p:grpSpPr>
        <p:grpSp>
          <p:nvGrpSpPr>
            <p:cNvPr id="46" name="Google Shape;46;p3"/>
            <p:cNvGrpSpPr/>
            <p:nvPr/>
          </p:nvGrpSpPr>
          <p:grpSpPr>
            <a:xfrm flipH="1">
              <a:off x="5831182" y="2927242"/>
              <a:ext cx="3303413" cy="1672406"/>
              <a:chOff x="-6475" y="2302000"/>
              <a:chExt cx="3303413" cy="1865900"/>
            </a:xfrm>
          </p:grpSpPr>
          <p:sp>
            <p:nvSpPr>
              <p:cNvPr id="47" name="Google Shape;47;p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a:off x="-6475" y="2927242"/>
              <a:ext cx="3303413" cy="1672406"/>
              <a:chOff x="-6475" y="2302000"/>
              <a:chExt cx="3303413" cy="1865900"/>
            </a:xfrm>
          </p:grpSpPr>
          <p:sp>
            <p:nvSpPr>
              <p:cNvPr id="56" name="Google Shape;56;p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6475" y="4609669"/>
              <a:ext cx="9250200" cy="547540"/>
              <a:chOff x="-6475" y="4167900"/>
              <a:chExt cx="9250200" cy="988875"/>
            </a:xfrm>
          </p:grpSpPr>
          <p:cxnSp>
            <p:nvCxnSpPr>
              <p:cNvPr id="65" name="Google Shape;65;p3"/>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6" name="Google Shape;66;p3"/>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7" name="Google Shape;67;p3"/>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8" name="Google Shape;68;p3"/>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9" name="Google Shape;69;p3"/>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0" name="Google Shape;70;p3"/>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1" name="Google Shape;71;p3"/>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2" name="Google Shape;72;p3"/>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3"/>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4" name="Google Shape;74;p3"/>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3"/>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3"/>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77" name="Google Shape;77;p3"/>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title" idx="2" hasCustomPrompt="1"/>
          </p:nvPr>
        </p:nvSpPr>
        <p:spPr>
          <a:xfrm>
            <a:off x="1328703" y="1393437"/>
            <a:ext cx="1221300" cy="743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9" name="Google Shape;79;p3"/>
          <p:cNvSpPr txBox="1">
            <a:spLocks noGrp="1"/>
          </p:cNvSpPr>
          <p:nvPr>
            <p:ph type="subTitle" idx="1"/>
          </p:nvPr>
        </p:nvSpPr>
        <p:spPr>
          <a:xfrm>
            <a:off x="4238225" y="2338425"/>
            <a:ext cx="4032300" cy="43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grpSp>
        <p:nvGrpSpPr>
          <p:cNvPr id="169" name="Google Shape;169;p6"/>
          <p:cNvGrpSpPr/>
          <p:nvPr/>
        </p:nvGrpSpPr>
        <p:grpSpPr>
          <a:xfrm>
            <a:off x="-6475" y="2927242"/>
            <a:ext cx="9250200" cy="2229968"/>
            <a:chOff x="-6475" y="2927242"/>
            <a:chExt cx="9250200" cy="2229968"/>
          </a:xfrm>
        </p:grpSpPr>
        <p:grpSp>
          <p:nvGrpSpPr>
            <p:cNvPr id="170" name="Google Shape;170;p6"/>
            <p:cNvGrpSpPr/>
            <p:nvPr/>
          </p:nvGrpSpPr>
          <p:grpSpPr>
            <a:xfrm flipH="1">
              <a:off x="5831182" y="2927242"/>
              <a:ext cx="3303413" cy="1672406"/>
              <a:chOff x="-6475" y="2302000"/>
              <a:chExt cx="3303413" cy="1865900"/>
            </a:xfrm>
          </p:grpSpPr>
          <p:sp>
            <p:nvSpPr>
              <p:cNvPr id="171" name="Google Shape;171;p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a:off x="-6475" y="2927242"/>
              <a:ext cx="3303413" cy="1672406"/>
              <a:chOff x="-6475" y="2302000"/>
              <a:chExt cx="3303413" cy="1865900"/>
            </a:xfrm>
          </p:grpSpPr>
          <p:sp>
            <p:nvSpPr>
              <p:cNvPr id="180" name="Google Shape;180;p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6"/>
            <p:cNvGrpSpPr/>
            <p:nvPr/>
          </p:nvGrpSpPr>
          <p:grpSpPr>
            <a:xfrm>
              <a:off x="-6475" y="4609669"/>
              <a:ext cx="9250200" cy="547540"/>
              <a:chOff x="-6475" y="4167900"/>
              <a:chExt cx="9250200" cy="988875"/>
            </a:xfrm>
          </p:grpSpPr>
          <p:cxnSp>
            <p:nvCxnSpPr>
              <p:cNvPr id="189" name="Google Shape;189;p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0" name="Google Shape;190;p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1" name="Google Shape;191;p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2" name="Google Shape;192;p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3" name="Google Shape;193;p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94" name="Google Shape;194;p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95" name="Google Shape;195;p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96" name="Google Shape;196;p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97" name="Google Shape;197;p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98" name="Google Shape;198;p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99" name="Google Shape;199;p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00" name="Google Shape;200;p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201" name="Google Shape;201;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2" name="Google Shape;202;p6"/>
          <p:cNvGrpSpPr/>
          <p:nvPr/>
        </p:nvGrpSpPr>
        <p:grpSpPr>
          <a:xfrm>
            <a:off x="-213729" y="-163478"/>
            <a:ext cx="9457454" cy="4033703"/>
            <a:chOff x="-213729" y="-163478"/>
            <a:chExt cx="9457454" cy="4033703"/>
          </a:xfrm>
        </p:grpSpPr>
        <p:sp>
          <p:nvSpPr>
            <p:cNvPr id="203" name="Google Shape;203;p6"/>
            <p:cNvSpPr/>
            <p:nvPr/>
          </p:nvSpPr>
          <p:spPr>
            <a:xfrm rot="1771310">
              <a:off x="7280225" y="-999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rot="1771310">
              <a:off x="-150275" y="25950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6"/>
            <p:cNvPicPr preferRelativeResize="0"/>
            <p:nvPr/>
          </p:nvPicPr>
          <p:blipFill rotWithShape="1">
            <a:blip r:embed="rId2">
              <a:alphaModFix/>
            </a:blip>
            <a:srcRect l="28959" t="12546" r="12546" b="12546"/>
            <a:stretch/>
          </p:blipFill>
          <p:spPr>
            <a:xfrm rot="10800000">
              <a:off x="8517074" y="3273677"/>
              <a:ext cx="726651" cy="596548"/>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6"/>
        <p:cNvGrpSpPr/>
        <p:nvPr/>
      </p:nvGrpSpPr>
      <p:grpSpPr>
        <a:xfrm>
          <a:off x="0" y="0"/>
          <a:ext cx="0" cy="0"/>
          <a:chOff x="0" y="0"/>
          <a:chExt cx="0" cy="0"/>
        </a:xfrm>
      </p:grpSpPr>
      <p:grpSp>
        <p:nvGrpSpPr>
          <p:cNvPr id="207" name="Google Shape;207;p7"/>
          <p:cNvGrpSpPr/>
          <p:nvPr/>
        </p:nvGrpSpPr>
        <p:grpSpPr>
          <a:xfrm>
            <a:off x="-6475" y="2927242"/>
            <a:ext cx="9250200" cy="2229968"/>
            <a:chOff x="-6475" y="2927242"/>
            <a:chExt cx="9250200" cy="2229968"/>
          </a:xfrm>
        </p:grpSpPr>
        <p:grpSp>
          <p:nvGrpSpPr>
            <p:cNvPr id="208" name="Google Shape;208;p7"/>
            <p:cNvGrpSpPr/>
            <p:nvPr/>
          </p:nvGrpSpPr>
          <p:grpSpPr>
            <a:xfrm flipH="1">
              <a:off x="5831182" y="2927242"/>
              <a:ext cx="3303413" cy="1672406"/>
              <a:chOff x="-6475" y="2302000"/>
              <a:chExt cx="3303413" cy="1865900"/>
            </a:xfrm>
          </p:grpSpPr>
          <p:sp>
            <p:nvSpPr>
              <p:cNvPr id="209" name="Google Shape;209;p7"/>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7"/>
            <p:cNvGrpSpPr/>
            <p:nvPr/>
          </p:nvGrpSpPr>
          <p:grpSpPr>
            <a:xfrm>
              <a:off x="-6475" y="2927242"/>
              <a:ext cx="3303413" cy="1672406"/>
              <a:chOff x="-6475" y="2302000"/>
              <a:chExt cx="3303413" cy="1865900"/>
            </a:xfrm>
          </p:grpSpPr>
          <p:sp>
            <p:nvSpPr>
              <p:cNvPr id="218" name="Google Shape;218;p7"/>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7"/>
            <p:cNvGrpSpPr/>
            <p:nvPr/>
          </p:nvGrpSpPr>
          <p:grpSpPr>
            <a:xfrm>
              <a:off x="-6475" y="4609669"/>
              <a:ext cx="9250200" cy="547540"/>
              <a:chOff x="-6475" y="4167900"/>
              <a:chExt cx="9250200" cy="988875"/>
            </a:xfrm>
          </p:grpSpPr>
          <p:cxnSp>
            <p:nvCxnSpPr>
              <p:cNvPr id="227" name="Google Shape;227;p7"/>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28" name="Google Shape;228;p7"/>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29" name="Google Shape;229;p7"/>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30" name="Google Shape;230;p7"/>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31" name="Google Shape;231;p7"/>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32" name="Google Shape;232;p7"/>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33" name="Google Shape;233;p7"/>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34" name="Google Shape;234;p7"/>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235" name="Google Shape;235;p7"/>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36" name="Google Shape;236;p7"/>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37" name="Google Shape;237;p7"/>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38" name="Google Shape;238;p7"/>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239" name="Google Shape;239;p7"/>
          <p:cNvSpPr txBox="1">
            <a:spLocks noGrp="1"/>
          </p:cNvSpPr>
          <p:nvPr>
            <p:ph type="title"/>
          </p:nvPr>
        </p:nvSpPr>
        <p:spPr>
          <a:xfrm>
            <a:off x="723325" y="539500"/>
            <a:ext cx="46026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7"/>
          <p:cNvSpPr txBox="1">
            <a:spLocks noGrp="1"/>
          </p:cNvSpPr>
          <p:nvPr>
            <p:ph type="subTitle" idx="1"/>
          </p:nvPr>
        </p:nvSpPr>
        <p:spPr>
          <a:xfrm>
            <a:off x="720000" y="1738900"/>
            <a:ext cx="4602600" cy="19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rlow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1" name="Google Shape;241;p7"/>
          <p:cNvGrpSpPr/>
          <p:nvPr/>
        </p:nvGrpSpPr>
        <p:grpSpPr>
          <a:xfrm>
            <a:off x="2367796" y="-196653"/>
            <a:ext cx="7063013" cy="4638545"/>
            <a:chOff x="2367796" y="-196653"/>
            <a:chExt cx="7063013" cy="4638545"/>
          </a:xfrm>
        </p:grpSpPr>
        <p:sp>
          <p:nvSpPr>
            <p:cNvPr id="242" name="Google Shape;242;p7"/>
            <p:cNvSpPr/>
            <p:nvPr/>
          </p:nvSpPr>
          <p:spPr>
            <a:xfrm rot="1771310">
              <a:off x="2431250" y="-1331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rot="1771310">
              <a:off x="8643475" y="40285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7"/>
            <p:cNvPicPr preferRelativeResize="0"/>
            <p:nvPr/>
          </p:nvPicPr>
          <p:blipFill rotWithShape="1">
            <a:blip r:embed="rId2">
              <a:alphaModFix/>
            </a:blip>
            <a:srcRect l="28959" t="12546" r="12546" b="12546"/>
            <a:stretch/>
          </p:blipFill>
          <p:spPr>
            <a:xfrm rot="-2524089">
              <a:off x="8597923" y="931801"/>
              <a:ext cx="726650" cy="596548"/>
            </a:xfrm>
            <a:prstGeom prst="rect">
              <a:avLst/>
            </a:prstGeom>
            <a:noFill/>
            <a:ln>
              <a:noFill/>
            </a:ln>
          </p:spPr>
        </p:pic>
      </p:grpSp>
      <p:sp>
        <p:nvSpPr>
          <p:cNvPr id="245" name="Google Shape;245;p7"/>
          <p:cNvSpPr/>
          <p:nvPr/>
        </p:nvSpPr>
        <p:spPr>
          <a:xfrm rot="1771233">
            <a:off x="5380874" y="1566740"/>
            <a:ext cx="3479443" cy="3478241"/>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6"/>
        <p:cNvGrpSpPr/>
        <p:nvPr/>
      </p:nvGrpSpPr>
      <p:grpSpPr>
        <a:xfrm>
          <a:off x="0" y="0"/>
          <a:ext cx="0" cy="0"/>
          <a:chOff x="0" y="0"/>
          <a:chExt cx="0" cy="0"/>
        </a:xfrm>
      </p:grpSpPr>
      <p:grpSp>
        <p:nvGrpSpPr>
          <p:cNvPr id="247" name="Google Shape;247;p8"/>
          <p:cNvGrpSpPr/>
          <p:nvPr/>
        </p:nvGrpSpPr>
        <p:grpSpPr>
          <a:xfrm>
            <a:off x="-6475" y="2927242"/>
            <a:ext cx="9250200" cy="2229968"/>
            <a:chOff x="-6475" y="2927242"/>
            <a:chExt cx="9250200" cy="2229968"/>
          </a:xfrm>
        </p:grpSpPr>
        <p:grpSp>
          <p:nvGrpSpPr>
            <p:cNvPr id="248" name="Google Shape;248;p8"/>
            <p:cNvGrpSpPr/>
            <p:nvPr/>
          </p:nvGrpSpPr>
          <p:grpSpPr>
            <a:xfrm flipH="1">
              <a:off x="5831182" y="2927242"/>
              <a:ext cx="3303413" cy="1672406"/>
              <a:chOff x="-6475" y="2302000"/>
              <a:chExt cx="3303413" cy="1865900"/>
            </a:xfrm>
          </p:grpSpPr>
          <p:sp>
            <p:nvSpPr>
              <p:cNvPr id="249" name="Google Shape;249;p8"/>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8"/>
            <p:cNvGrpSpPr/>
            <p:nvPr/>
          </p:nvGrpSpPr>
          <p:grpSpPr>
            <a:xfrm>
              <a:off x="-6475" y="2927242"/>
              <a:ext cx="3303413" cy="1672406"/>
              <a:chOff x="-6475" y="2302000"/>
              <a:chExt cx="3303413" cy="1865900"/>
            </a:xfrm>
          </p:grpSpPr>
          <p:sp>
            <p:nvSpPr>
              <p:cNvPr id="258" name="Google Shape;258;p8"/>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8"/>
            <p:cNvGrpSpPr/>
            <p:nvPr/>
          </p:nvGrpSpPr>
          <p:grpSpPr>
            <a:xfrm>
              <a:off x="-6475" y="4609669"/>
              <a:ext cx="9250200" cy="547540"/>
              <a:chOff x="-6475" y="4167900"/>
              <a:chExt cx="9250200" cy="988875"/>
            </a:xfrm>
          </p:grpSpPr>
          <p:cxnSp>
            <p:nvCxnSpPr>
              <p:cNvPr id="267" name="Google Shape;267;p8"/>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8"/>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69" name="Google Shape;269;p8"/>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70" name="Google Shape;270;p8"/>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71" name="Google Shape;271;p8"/>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72" name="Google Shape;272;p8"/>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73" name="Google Shape;273;p8"/>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74" name="Google Shape;274;p8"/>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275" name="Google Shape;275;p8"/>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76" name="Google Shape;276;p8"/>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77" name="Google Shape;277;p8"/>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78" name="Google Shape;278;p8"/>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279" name="Google Shape;279;p8"/>
          <p:cNvSpPr txBox="1">
            <a:spLocks noGrp="1"/>
          </p:cNvSpPr>
          <p:nvPr>
            <p:ph type="title"/>
          </p:nvPr>
        </p:nvSpPr>
        <p:spPr>
          <a:xfrm>
            <a:off x="719988" y="754313"/>
            <a:ext cx="5797500" cy="22875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80" name="Google Shape;280;p8"/>
          <p:cNvGrpSpPr/>
          <p:nvPr/>
        </p:nvGrpSpPr>
        <p:grpSpPr>
          <a:xfrm>
            <a:off x="66224" y="-220453"/>
            <a:ext cx="6082317" cy="5062870"/>
            <a:chOff x="66224" y="-220453"/>
            <a:chExt cx="6082317" cy="5062870"/>
          </a:xfrm>
        </p:grpSpPr>
        <p:sp>
          <p:nvSpPr>
            <p:cNvPr id="281" name="Google Shape;281;p8"/>
            <p:cNvSpPr/>
            <p:nvPr/>
          </p:nvSpPr>
          <p:spPr>
            <a:xfrm rot="1771310">
              <a:off x="5735150" y="-1569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771310">
              <a:off x="4397025" y="44290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771310">
              <a:off x="306600" y="2649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8"/>
            <p:cNvPicPr preferRelativeResize="0"/>
            <p:nvPr/>
          </p:nvPicPr>
          <p:blipFill rotWithShape="1">
            <a:blip r:embed="rId2">
              <a:alphaModFix/>
            </a:blip>
            <a:srcRect l="28959" t="12546" r="12546" b="12546"/>
            <a:stretch/>
          </p:blipFill>
          <p:spPr>
            <a:xfrm rot="10800000">
              <a:off x="66224" y="2764527"/>
              <a:ext cx="726651" cy="59654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5"/>
        <p:cNvGrpSpPr/>
        <p:nvPr/>
      </p:nvGrpSpPr>
      <p:grpSpPr>
        <a:xfrm>
          <a:off x="0" y="0"/>
          <a:ext cx="0" cy="0"/>
          <a:chOff x="0" y="0"/>
          <a:chExt cx="0" cy="0"/>
        </a:xfrm>
      </p:grpSpPr>
      <p:grpSp>
        <p:nvGrpSpPr>
          <p:cNvPr id="286" name="Google Shape;286;p9"/>
          <p:cNvGrpSpPr/>
          <p:nvPr/>
        </p:nvGrpSpPr>
        <p:grpSpPr>
          <a:xfrm>
            <a:off x="-6475" y="2927242"/>
            <a:ext cx="9250200" cy="2229968"/>
            <a:chOff x="-6475" y="2927242"/>
            <a:chExt cx="9250200" cy="2229968"/>
          </a:xfrm>
        </p:grpSpPr>
        <p:grpSp>
          <p:nvGrpSpPr>
            <p:cNvPr id="287" name="Google Shape;287;p9"/>
            <p:cNvGrpSpPr/>
            <p:nvPr/>
          </p:nvGrpSpPr>
          <p:grpSpPr>
            <a:xfrm flipH="1">
              <a:off x="5831182" y="2927242"/>
              <a:ext cx="3303413" cy="1672406"/>
              <a:chOff x="-6475" y="2302000"/>
              <a:chExt cx="3303413" cy="1865900"/>
            </a:xfrm>
          </p:grpSpPr>
          <p:sp>
            <p:nvSpPr>
              <p:cNvPr id="288" name="Google Shape;288;p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9"/>
            <p:cNvGrpSpPr/>
            <p:nvPr/>
          </p:nvGrpSpPr>
          <p:grpSpPr>
            <a:xfrm>
              <a:off x="-6475" y="2927242"/>
              <a:ext cx="3303413" cy="1672406"/>
              <a:chOff x="-6475" y="2302000"/>
              <a:chExt cx="3303413" cy="1865900"/>
            </a:xfrm>
          </p:grpSpPr>
          <p:sp>
            <p:nvSpPr>
              <p:cNvPr id="297" name="Google Shape;297;p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9"/>
            <p:cNvGrpSpPr/>
            <p:nvPr/>
          </p:nvGrpSpPr>
          <p:grpSpPr>
            <a:xfrm>
              <a:off x="-6475" y="4609669"/>
              <a:ext cx="9250200" cy="547540"/>
              <a:chOff x="-6475" y="4167900"/>
              <a:chExt cx="9250200" cy="988875"/>
            </a:xfrm>
          </p:grpSpPr>
          <p:cxnSp>
            <p:nvCxnSpPr>
              <p:cNvPr id="306" name="Google Shape;306;p9"/>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7" name="Google Shape;307;p9"/>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8" name="Google Shape;308;p9"/>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9" name="Google Shape;309;p9"/>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10" name="Google Shape;310;p9"/>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11" name="Google Shape;311;p9"/>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12" name="Google Shape;312;p9"/>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13" name="Google Shape;313;p9"/>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314" name="Google Shape;314;p9"/>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15" name="Google Shape;315;p9"/>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9"/>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17" name="Google Shape;317;p9"/>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318" name="Google Shape;318;p9"/>
          <p:cNvSpPr txBox="1">
            <a:spLocks noGrp="1"/>
          </p:cNvSpPr>
          <p:nvPr>
            <p:ph type="title"/>
          </p:nvPr>
        </p:nvSpPr>
        <p:spPr>
          <a:xfrm>
            <a:off x="713225" y="1472700"/>
            <a:ext cx="4458900" cy="135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9" name="Google Shape;319;p9"/>
          <p:cNvSpPr txBox="1">
            <a:spLocks noGrp="1"/>
          </p:cNvSpPr>
          <p:nvPr>
            <p:ph type="subTitle" idx="1"/>
          </p:nvPr>
        </p:nvSpPr>
        <p:spPr>
          <a:xfrm>
            <a:off x="886509" y="2980525"/>
            <a:ext cx="4285500" cy="58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20" name="Google Shape;320;p9"/>
          <p:cNvGrpSpPr/>
          <p:nvPr/>
        </p:nvGrpSpPr>
        <p:grpSpPr>
          <a:xfrm>
            <a:off x="1080609" y="-196653"/>
            <a:ext cx="7952267" cy="5135645"/>
            <a:chOff x="1080609" y="-196653"/>
            <a:chExt cx="7952267" cy="5135645"/>
          </a:xfrm>
        </p:grpSpPr>
        <p:sp>
          <p:nvSpPr>
            <p:cNvPr id="321" name="Google Shape;321;p9"/>
            <p:cNvSpPr/>
            <p:nvPr/>
          </p:nvSpPr>
          <p:spPr>
            <a:xfrm rot="1771310">
              <a:off x="8255800" y="-555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rot="1771310">
              <a:off x="2431250" y="-1331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rot="1771310">
              <a:off x="1144063" y="45256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9"/>
            <p:cNvPicPr preferRelativeResize="0"/>
            <p:nvPr/>
          </p:nvPicPr>
          <p:blipFill rotWithShape="1">
            <a:blip r:embed="rId2">
              <a:alphaModFix/>
            </a:blip>
            <a:srcRect l="28959" t="12546" r="12546" b="12546"/>
            <a:stretch/>
          </p:blipFill>
          <p:spPr>
            <a:xfrm rot="10800000">
              <a:off x="8306224" y="1180952"/>
              <a:ext cx="726651" cy="596548"/>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71"/>
        <p:cNvGrpSpPr/>
        <p:nvPr/>
      </p:nvGrpSpPr>
      <p:grpSpPr>
        <a:xfrm>
          <a:off x="0" y="0"/>
          <a:ext cx="0" cy="0"/>
          <a:chOff x="0" y="0"/>
          <a:chExt cx="0" cy="0"/>
        </a:xfrm>
      </p:grpSpPr>
      <p:grpSp>
        <p:nvGrpSpPr>
          <p:cNvPr id="372" name="Google Shape;372;p13"/>
          <p:cNvGrpSpPr/>
          <p:nvPr/>
        </p:nvGrpSpPr>
        <p:grpSpPr>
          <a:xfrm>
            <a:off x="-6475" y="2927242"/>
            <a:ext cx="9250200" cy="2229968"/>
            <a:chOff x="-6475" y="2927242"/>
            <a:chExt cx="9250200" cy="2229968"/>
          </a:xfrm>
        </p:grpSpPr>
        <p:grpSp>
          <p:nvGrpSpPr>
            <p:cNvPr id="373" name="Google Shape;373;p13"/>
            <p:cNvGrpSpPr/>
            <p:nvPr/>
          </p:nvGrpSpPr>
          <p:grpSpPr>
            <a:xfrm flipH="1">
              <a:off x="5831182" y="2927242"/>
              <a:ext cx="3303413" cy="1672406"/>
              <a:chOff x="-6475" y="2302000"/>
              <a:chExt cx="3303413" cy="1865900"/>
            </a:xfrm>
          </p:grpSpPr>
          <p:sp>
            <p:nvSpPr>
              <p:cNvPr id="374" name="Google Shape;374;p1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3"/>
            <p:cNvGrpSpPr/>
            <p:nvPr/>
          </p:nvGrpSpPr>
          <p:grpSpPr>
            <a:xfrm>
              <a:off x="-6475" y="2927242"/>
              <a:ext cx="3303413" cy="1672508"/>
              <a:chOff x="-6475" y="2302000"/>
              <a:chExt cx="3303413" cy="1866014"/>
            </a:xfrm>
          </p:grpSpPr>
          <p:sp>
            <p:nvSpPr>
              <p:cNvPr id="383" name="Google Shape;383;p1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851975" y="3112061"/>
                <a:ext cx="298800" cy="105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1281225" y="3216155"/>
                <a:ext cx="298800" cy="951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1710450" y="3376314"/>
                <a:ext cx="298800" cy="791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2568903" y="3376314"/>
                <a:ext cx="298800" cy="791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13"/>
            <p:cNvGrpSpPr/>
            <p:nvPr/>
          </p:nvGrpSpPr>
          <p:grpSpPr>
            <a:xfrm>
              <a:off x="-6475" y="4609669"/>
              <a:ext cx="9250200" cy="547540"/>
              <a:chOff x="-6475" y="4167900"/>
              <a:chExt cx="9250200" cy="988875"/>
            </a:xfrm>
          </p:grpSpPr>
          <p:cxnSp>
            <p:nvCxnSpPr>
              <p:cNvPr id="392" name="Google Shape;392;p13"/>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93" name="Google Shape;393;p13"/>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94" name="Google Shape;394;p13"/>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95" name="Google Shape;395;p13"/>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96" name="Google Shape;396;p13"/>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97" name="Google Shape;397;p13"/>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98" name="Google Shape;398;p13"/>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99" name="Google Shape;399;p13"/>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400" name="Google Shape;400;p13"/>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01" name="Google Shape;401;p13"/>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02" name="Google Shape;402;p13"/>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03" name="Google Shape;403;p13"/>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404" name="Google Shape;404;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5" name="Google Shape;405;p13"/>
          <p:cNvGrpSpPr/>
          <p:nvPr/>
        </p:nvGrpSpPr>
        <p:grpSpPr>
          <a:xfrm>
            <a:off x="25174" y="9"/>
            <a:ext cx="9118817" cy="5080833"/>
            <a:chOff x="25174" y="9"/>
            <a:chExt cx="9118817" cy="5080833"/>
          </a:xfrm>
        </p:grpSpPr>
        <p:sp>
          <p:nvSpPr>
            <p:cNvPr id="406" name="Google Shape;406;p13"/>
            <p:cNvSpPr/>
            <p:nvPr/>
          </p:nvSpPr>
          <p:spPr>
            <a:xfrm rot="1771310">
              <a:off x="8730600" y="11043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13"/>
            <p:cNvPicPr preferRelativeResize="0"/>
            <p:nvPr/>
          </p:nvPicPr>
          <p:blipFill rotWithShape="1">
            <a:blip r:embed="rId2">
              <a:alphaModFix/>
            </a:blip>
            <a:srcRect l="28959" t="12546" r="12546" b="12546"/>
            <a:stretch/>
          </p:blipFill>
          <p:spPr>
            <a:xfrm rot="10800000">
              <a:off x="25174" y="4305727"/>
              <a:ext cx="726651" cy="596548"/>
            </a:xfrm>
            <a:prstGeom prst="rect">
              <a:avLst/>
            </a:prstGeom>
            <a:noFill/>
            <a:ln>
              <a:noFill/>
            </a:ln>
          </p:spPr>
        </p:pic>
        <p:sp>
          <p:nvSpPr>
            <p:cNvPr id="408" name="Google Shape;408;p13"/>
            <p:cNvSpPr/>
            <p:nvPr/>
          </p:nvSpPr>
          <p:spPr>
            <a:xfrm rot="1771310">
              <a:off x="4677350" y="46675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rot="1771310">
              <a:off x="538250" y="63526"/>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10"/>
        <p:cNvGrpSpPr/>
        <p:nvPr/>
      </p:nvGrpSpPr>
      <p:grpSpPr>
        <a:xfrm>
          <a:off x="0" y="0"/>
          <a:ext cx="0" cy="0"/>
          <a:chOff x="0" y="0"/>
          <a:chExt cx="0" cy="0"/>
        </a:xfrm>
      </p:grpSpPr>
      <p:grpSp>
        <p:nvGrpSpPr>
          <p:cNvPr id="411" name="Google Shape;411;p14"/>
          <p:cNvGrpSpPr/>
          <p:nvPr/>
        </p:nvGrpSpPr>
        <p:grpSpPr>
          <a:xfrm>
            <a:off x="-6475" y="2927242"/>
            <a:ext cx="9250200" cy="2229968"/>
            <a:chOff x="-6475" y="2927242"/>
            <a:chExt cx="9250200" cy="2229968"/>
          </a:xfrm>
        </p:grpSpPr>
        <p:grpSp>
          <p:nvGrpSpPr>
            <p:cNvPr id="412" name="Google Shape;412;p14"/>
            <p:cNvGrpSpPr/>
            <p:nvPr/>
          </p:nvGrpSpPr>
          <p:grpSpPr>
            <a:xfrm flipH="1">
              <a:off x="5831182" y="2927242"/>
              <a:ext cx="3303413" cy="1672406"/>
              <a:chOff x="-6475" y="2302000"/>
              <a:chExt cx="3303413" cy="1865900"/>
            </a:xfrm>
          </p:grpSpPr>
          <p:sp>
            <p:nvSpPr>
              <p:cNvPr id="413" name="Google Shape;413;p1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4"/>
            <p:cNvGrpSpPr/>
            <p:nvPr/>
          </p:nvGrpSpPr>
          <p:grpSpPr>
            <a:xfrm>
              <a:off x="-6475" y="2927242"/>
              <a:ext cx="3303413" cy="1672406"/>
              <a:chOff x="-6475" y="2302000"/>
              <a:chExt cx="3303413" cy="1865900"/>
            </a:xfrm>
          </p:grpSpPr>
          <p:sp>
            <p:nvSpPr>
              <p:cNvPr id="422" name="Google Shape;422;p1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4"/>
            <p:cNvGrpSpPr/>
            <p:nvPr/>
          </p:nvGrpSpPr>
          <p:grpSpPr>
            <a:xfrm>
              <a:off x="-6475" y="4609669"/>
              <a:ext cx="9250200" cy="547540"/>
              <a:chOff x="-6475" y="4167900"/>
              <a:chExt cx="9250200" cy="988875"/>
            </a:xfrm>
          </p:grpSpPr>
          <p:cxnSp>
            <p:nvCxnSpPr>
              <p:cNvPr id="431" name="Google Shape;431;p14"/>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2" name="Google Shape;432;p14"/>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3" name="Google Shape;433;p14"/>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4" name="Google Shape;434;p14"/>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5" name="Google Shape;435;p14"/>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36" name="Google Shape;436;p14"/>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37" name="Google Shape;437;p14"/>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38" name="Google Shape;438;p14"/>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439" name="Google Shape;439;p14"/>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40" name="Google Shape;440;p14"/>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41" name="Google Shape;441;p14"/>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42" name="Google Shape;442;p14"/>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443" name="Google Shape;443;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4" name="Google Shape;444;p14"/>
          <p:cNvSpPr txBox="1">
            <a:spLocks noGrp="1"/>
          </p:cNvSpPr>
          <p:nvPr>
            <p:ph type="subTitle" idx="1"/>
          </p:nvPr>
        </p:nvSpPr>
        <p:spPr>
          <a:xfrm>
            <a:off x="1622189" y="1992361"/>
            <a:ext cx="21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5" name="Google Shape;445;p14"/>
          <p:cNvSpPr txBox="1">
            <a:spLocks noGrp="1"/>
          </p:cNvSpPr>
          <p:nvPr>
            <p:ph type="subTitle" idx="2"/>
          </p:nvPr>
        </p:nvSpPr>
        <p:spPr>
          <a:xfrm>
            <a:off x="4708930" y="1992361"/>
            <a:ext cx="2176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14"/>
          <p:cNvSpPr txBox="1">
            <a:spLocks noGrp="1"/>
          </p:cNvSpPr>
          <p:nvPr>
            <p:ph type="subTitle" idx="3"/>
          </p:nvPr>
        </p:nvSpPr>
        <p:spPr>
          <a:xfrm>
            <a:off x="3080959" y="3349931"/>
            <a:ext cx="2176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14"/>
          <p:cNvSpPr txBox="1">
            <a:spLocks noGrp="1"/>
          </p:cNvSpPr>
          <p:nvPr>
            <p:ph type="subTitle" idx="4"/>
          </p:nvPr>
        </p:nvSpPr>
        <p:spPr>
          <a:xfrm>
            <a:off x="6171600" y="3349931"/>
            <a:ext cx="2176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14"/>
          <p:cNvSpPr txBox="1">
            <a:spLocks noGrp="1"/>
          </p:cNvSpPr>
          <p:nvPr>
            <p:ph type="title" idx="5" hasCustomPrompt="1"/>
          </p:nvPr>
        </p:nvSpPr>
        <p:spPr>
          <a:xfrm>
            <a:off x="806189" y="1687406"/>
            <a:ext cx="562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14"/>
          <p:cNvSpPr txBox="1">
            <a:spLocks noGrp="1"/>
          </p:cNvSpPr>
          <p:nvPr>
            <p:ph type="title" idx="6" hasCustomPrompt="1"/>
          </p:nvPr>
        </p:nvSpPr>
        <p:spPr>
          <a:xfrm>
            <a:off x="2360905" y="3057950"/>
            <a:ext cx="557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14"/>
          <p:cNvSpPr txBox="1">
            <a:spLocks noGrp="1"/>
          </p:cNvSpPr>
          <p:nvPr>
            <p:ph type="title" idx="7" hasCustomPrompt="1"/>
          </p:nvPr>
        </p:nvSpPr>
        <p:spPr>
          <a:xfrm>
            <a:off x="3896472" y="1687406"/>
            <a:ext cx="557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1" name="Google Shape;451;p14"/>
          <p:cNvSpPr txBox="1">
            <a:spLocks noGrp="1"/>
          </p:cNvSpPr>
          <p:nvPr>
            <p:ph type="title" idx="8" hasCustomPrompt="1"/>
          </p:nvPr>
        </p:nvSpPr>
        <p:spPr>
          <a:xfrm>
            <a:off x="5438242" y="3057950"/>
            <a:ext cx="562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2" name="Google Shape;452;p14"/>
          <p:cNvSpPr txBox="1">
            <a:spLocks noGrp="1"/>
          </p:cNvSpPr>
          <p:nvPr>
            <p:ph type="subTitle" idx="9"/>
          </p:nvPr>
        </p:nvSpPr>
        <p:spPr>
          <a:xfrm>
            <a:off x="1622200" y="1687401"/>
            <a:ext cx="21723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sp>
        <p:nvSpPr>
          <p:cNvPr id="453" name="Google Shape;453;p14"/>
          <p:cNvSpPr txBox="1">
            <a:spLocks noGrp="1"/>
          </p:cNvSpPr>
          <p:nvPr>
            <p:ph type="subTitle" idx="13"/>
          </p:nvPr>
        </p:nvSpPr>
        <p:spPr>
          <a:xfrm>
            <a:off x="4708933" y="1687401"/>
            <a:ext cx="21762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sp>
        <p:nvSpPr>
          <p:cNvPr id="454" name="Google Shape;454;p14"/>
          <p:cNvSpPr txBox="1">
            <a:spLocks noGrp="1"/>
          </p:cNvSpPr>
          <p:nvPr>
            <p:ph type="subTitle" idx="14"/>
          </p:nvPr>
        </p:nvSpPr>
        <p:spPr>
          <a:xfrm>
            <a:off x="3080959" y="3057950"/>
            <a:ext cx="21762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sp>
        <p:nvSpPr>
          <p:cNvPr id="455" name="Google Shape;455;p14"/>
          <p:cNvSpPr txBox="1">
            <a:spLocks noGrp="1"/>
          </p:cNvSpPr>
          <p:nvPr>
            <p:ph type="subTitle" idx="15"/>
          </p:nvPr>
        </p:nvSpPr>
        <p:spPr>
          <a:xfrm>
            <a:off x="6171600" y="3057950"/>
            <a:ext cx="21762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grpSp>
        <p:nvGrpSpPr>
          <p:cNvPr id="456" name="Google Shape;456;p14"/>
          <p:cNvGrpSpPr/>
          <p:nvPr/>
        </p:nvGrpSpPr>
        <p:grpSpPr>
          <a:xfrm>
            <a:off x="80771" y="-245678"/>
            <a:ext cx="7920920" cy="5232953"/>
            <a:chOff x="80771" y="-245678"/>
            <a:chExt cx="7920920" cy="5232953"/>
          </a:xfrm>
        </p:grpSpPr>
        <p:sp>
          <p:nvSpPr>
            <p:cNvPr id="457" name="Google Shape;457;p14"/>
            <p:cNvSpPr/>
            <p:nvPr/>
          </p:nvSpPr>
          <p:spPr>
            <a:xfrm rot="1771310">
              <a:off x="144225" y="10149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rot="1771310">
              <a:off x="7588300" y="45140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14"/>
            <p:cNvPicPr preferRelativeResize="0"/>
            <p:nvPr/>
          </p:nvPicPr>
          <p:blipFill rotWithShape="1">
            <a:blip r:embed="rId2">
              <a:alphaModFix/>
            </a:blip>
            <a:srcRect l="28959" t="12546" r="12546" b="12546"/>
            <a:stretch/>
          </p:blipFill>
          <p:spPr>
            <a:xfrm rot="10800000">
              <a:off x="4096374" y="4390727"/>
              <a:ext cx="726651" cy="596548"/>
            </a:xfrm>
            <a:prstGeom prst="rect">
              <a:avLst/>
            </a:prstGeom>
            <a:noFill/>
            <a:ln>
              <a:noFill/>
            </a:ln>
          </p:spPr>
        </p:pic>
        <p:sp>
          <p:nvSpPr>
            <p:cNvPr id="460" name="Google Shape;460;p14"/>
            <p:cNvSpPr/>
            <p:nvPr/>
          </p:nvSpPr>
          <p:spPr>
            <a:xfrm rot="1771310">
              <a:off x="4817425" y="-1821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01"/>
        <p:cNvGrpSpPr/>
        <p:nvPr/>
      </p:nvGrpSpPr>
      <p:grpSpPr>
        <a:xfrm>
          <a:off x="0" y="0"/>
          <a:ext cx="0" cy="0"/>
          <a:chOff x="0" y="0"/>
          <a:chExt cx="0" cy="0"/>
        </a:xfrm>
      </p:grpSpPr>
      <p:grpSp>
        <p:nvGrpSpPr>
          <p:cNvPr id="502" name="Google Shape;502;p16"/>
          <p:cNvGrpSpPr/>
          <p:nvPr/>
        </p:nvGrpSpPr>
        <p:grpSpPr>
          <a:xfrm>
            <a:off x="-6475" y="2927242"/>
            <a:ext cx="9250200" cy="2229968"/>
            <a:chOff x="-6475" y="2927242"/>
            <a:chExt cx="9250200" cy="2229968"/>
          </a:xfrm>
        </p:grpSpPr>
        <p:grpSp>
          <p:nvGrpSpPr>
            <p:cNvPr id="503" name="Google Shape;503;p16"/>
            <p:cNvGrpSpPr/>
            <p:nvPr/>
          </p:nvGrpSpPr>
          <p:grpSpPr>
            <a:xfrm>
              <a:off x="-6475" y="2927242"/>
              <a:ext cx="3303413" cy="1672406"/>
              <a:chOff x="-6475" y="2302000"/>
              <a:chExt cx="3303413" cy="1865900"/>
            </a:xfrm>
          </p:grpSpPr>
          <p:sp>
            <p:nvSpPr>
              <p:cNvPr id="504" name="Google Shape;504;p1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6"/>
            <p:cNvGrpSpPr/>
            <p:nvPr/>
          </p:nvGrpSpPr>
          <p:grpSpPr>
            <a:xfrm>
              <a:off x="-6475" y="4609669"/>
              <a:ext cx="9250200" cy="547540"/>
              <a:chOff x="-6475" y="4167900"/>
              <a:chExt cx="9250200" cy="988875"/>
            </a:xfrm>
          </p:grpSpPr>
          <p:cxnSp>
            <p:nvCxnSpPr>
              <p:cNvPr id="513" name="Google Shape;513;p1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14" name="Google Shape;514;p1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15" name="Google Shape;515;p1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16" name="Google Shape;516;p1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517" name="Google Shape;517;p1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518" name="Google Shape;518;p1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519" name="Google Shape;519;p1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520" name="Google Shape;520;p1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521" name="Google Shape;521;p1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522" name="Google Shape;522;p1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523" name="Google Shape;523;p1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524" name="Google Shape;524;p1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525" name="Google Shape;525;p16"/>
          <p:cNvSpPr txBox="1">
            <a:spLocks noGrp="1"/>
          </p:cNvSpPr>
          <p:nvPr>
            <p:ph type="title"/>
          </p:nvPr>
        </p:nvSpPr>
        <p:spPr>
          <a:xfrm>
            <a:off x="713225" y="1043852"/>
            <a:ext cx="3478800" cy="1823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16"/>
          <p:cNvSpPr txBox="1">
            <a:spLocks noGrp="1"/>
          </p:cNvSpPr>
          <p:nvPr>
            <p:ph type="subTitle" idx="1"/>
          </p:nvPr>
        </p:nvSpPr>
        <p:spPr>
          <a:xfrm>
            <a:off x="713225" y="2839648"/>
            <a:ext cx="34788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27" name="Google Shape;527;p16"/>
          <p:cNvGrpSpPr/>
          <p:nvPr/>
        </p:nvGrpSpPr>
        <p:grpSpPr>
          <a:xfrm>
            <a:off x="145521" y="111172"/>
            <a:ext cx="8865220" cy="3470620"/>
            <a:chOff x="145521" y="111172"/>
            <a:chExt cx="8865220" cy="3470620"/>
          </a:xfrm>
        </p:grpSpPr>
        <p:sp>
          <p:nvSpPr>
            <p:cNvPr id="528" name="Google Shape;528;p16"/>
            <p:cNvSpPr/>
            <p:nvPr/>
          </p:nvSpPr>
          <p:spPr>
            <a:xfrm rot="1771310">
              <a:off x="8597350" y="17091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rot="1771310">
              <a:off x="208975" y="3168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rot="1771310">
              <a:off x="1568275" y="1746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9" r:id="rId7"/>
    <p:sldLayoutId id="2147483660" r:id="rId8"/>
    <p:sldLayoutId id="2147483662" r:id="rId9"/>
    <p:sldLayoutId id="2147483665" r:id="rId10"/>
    <p:sldLayoutId id="2147483673" r:id="rId11"/>
    <p:sldLayoutId id="2147483674" r:id="rId12"/>
    <p:sldLayoutId id="2147483679" r:id="rId13"/>
    <p:sldLayoutId id="214748368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32"/>
          <p:cNvSpPr txBox="1">
            <a:spLocks noGrp="1"/>
          </p:cNvSpPr>
          <p:nvPr>
            <p:ph type="ctrTitle" idx="2"/>
          </p:nvPr>
        </p:nvSpPr>
        <p:spPr>
          <a:xfrm>
            <a:off x="713225" y="992000"/>
            <a:ext cx="5293200" cy="23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Suspicious Activity Detection Using LRCN</a:t>
            </a:r>
            <a:endParaRPr dirty="0"/>
          </a:p>
        </p:txBody>
      </p:sp>
      <p:sp>
        <p:nvSpPr>
          <p:cNvPr id="1074" name="Google Shape;1074;p32"/>
          <p:cNvSpPr/>
          <p:nvPr/>
        </p:nvSpPr>
        <p:spPr>
          <a:xfrm>
            <a:off x="822951" y="3750138"/>
            <a:ext cx="4728900" cy="418800"/>
          </a:xfrm>
          <a:prstGeom prst="roundRect">
            <a:avLst>
              <a:gd name="adj" fmla="val 50000"/>
            </a:avLst>
          </a:prstGeom>
          <a:solidFill>
            <a:srgbClr val="F57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txBox="1">
            <a:spLocks noGrp="1"/>
          </p:cNvSpPr>
          <p:nvPr>
            <p:ph type="subTitle" idx="1"/>
          </p:nvPr>
        </p:nvSpPr>
        <p:spPr>
          <a:xfrm>
            <a:off x="922500" y="3723240"/>
            <a:ext cx="4280700" cy="4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lt1"/>
                </a:solidFill>
              </a:rPr>
              <a:t>Manuscript ID : ICSSIT – 462</a:t>
            </a:r>
            <a:endParaRPr dirty="0">
              <a:solidFill>
                <a:schemeClr val="lt1"/>
              </a:solidFill>
            </a:endParaRPr>
          </a:p>
        </p:txBody>
      </p:sp>
      <p:grpSp>
        <p:nvGrpSpPr>
          <p:cNvPr id="1077" name="Google Shape;1077;p32"/>
          <p:cNvGrpSpPr/>
          <p:nvPr/>
        </p:nvGrpSpPr>
        <p:grpSpPr>
          <a:xfrm>
            <a:off x="5768331" y="2010972"/>
            <a:ext cx="2982003" cy="2825777"/>
            <a:chOff x="405994" y="1318049"/>
            <a:chExt cx="3395199" cy="3217326"/>
          </a:xfrm>
        </p:grpSpPr>
        <p:pic>
          <p:nvPicPr>
            <p:cNvPr id="1078" name="Google Shape;1078;p32"/>
            <p:cNvPicPr preferRelativeResize="0"/>
            <p:nvPr/>
          </p:nvPicPr>
          <p:blipFill rotWithShape="1">
            <a:blip r:embed="rId3">
              <a:alphaModFix/>
            </a:blip>
            <a:srcRect t="14449"/>
            <a:stretch/>
          </p:blipFill>
          <p:spPr>
            <a:xfrm>
              <a:off x="405994" y="1318049"/>
              <a:ext cx="3395199" cy="3217326"/>
            </a:xfrm>
            <a:prstGeom prst="rect">
              <a:avLst/>
            </a:prstGeom>
            <a:noFill/>
            <a:ln>
              <a:noFill/>
            </a:ln>
            <a:effectLst>
              <a:outerShdw blurRad="271463" dist="114300" dir="21540000" algn="bl" rotWithShape="0">
                <a:schemeClr val="lt1">
                  <a:alpha val="90000"/>
                </a:schemeClr>
              </a:outerShdw>
            </a:effectLst>
          </p:spPr>
        </p:pic>
        <p:grpSp>
          <p:nvGrpSpPr>
            <p:cNvPr id="1079" name="Google Shape;1079;p32"/>
            <p:cNvGrpSpPr/>
            <p:nvPr/>
          </p:nvGrpSpPr>
          <p:grpSpPr>
            <a:xfrm>
              <a:off x="1873458" y="3693401"/>
              <a:ext cx="848565" cy="408774"/>
              <a:chOff x="1873458" y="3693401"/>
              <a:chExt cx="848565" cy="408774"/>
            </a:xfrm>
          </p:grpSpPr>
          <p:pic>
            <p:nvPicPr>
              <p:cNvPr id="1080" name="Google Shape;1080;p32"/>
              <p:cNvPicPr preferRelativeResize="0"/>
              <p:nvPr/>
            </p:nvPicPr>
            <p:blipFill rotWithShape="1">
              <a:blip r:embed="rId4">
                <a:alphaModFix amt="80000"/>
              </a:blip>
              <a:srcRect t="19048" r="17641"/>
              <a:stretch/>
            </p:blipFill>
            <p:spPr>
              <a:xfrm rot="10800000">
                <a:off x="2552699" y="3795698"/>
                <a:ext cx="169324" cy="156124"/>
              </a:xfrm>
              <a:prstGeom prst="rect">
                <a:avLst/>
              </a:prstGeom>
              <a:noFill/>
              <a:ln>
                <a:noFill/>
              </a:ln>
              <a:effectLst>
                <a:outerShdw blurRad="200025" dist="19050" dir="5400000" algn="bl" rotWithShape="0">
                  <a:schemeClr val="lt1">
                    <a:alpha val="80000"/>
                  </a:schemeClr>
                </a:outerShdw>
              </a:effectLst>
            </p:spPr>
          </p:pic>
          <p:pic>
            <p:nvPicPr>
              <p:cNvPr id="1081" name="Google Shape;1081;p32"/>
              <p:cNvPicPr preferRelativeResize="0"/>
              <p:nvPr/>
            </p:nvPicPr>
            <p:blipFill rotWithShape="1">
              <a:blip r:embed="rId4">
                <a:alphaModFix amt="80000"/>
              </a:blip>
              <a:srcRect t="19048" r="17641"/>
              <a:stretch/>
            </p:blipFill>
            <p:spPr>
              <a:xfrm rot="10800000">
                <a:off x="2165250" y="3777174"/>
                <a:ext cx="120750" cy="111327"/>
              </a:xfrm>
              <a:prstGeom prst="rect">
                <a:avLst/>
              </a:prstGeom>
              <a:noFill/>
              <a:ln>
                <a:noFill/>
              </a:ln>
              <a:effectLst>
                <a:outerShdw blurRad="200025" dist="19050" dir="5400000" algn="bl" rotWithShape="0">
                  <a:schemeClr val="lt1">
                    <a:alpha val="80000"/>
                  </a:schemeClr>
                </a:outerShdw>
              </a:effectLst>
            </p:spPr>
          </p:pic>
          <p:pic>
            <p:nvPicPr>
              <p:cNvPr id="1082" name="Google Shape;1082;p32"/>
              <p:cNvPicPr preferRelativeResize="0"/>
              <p:nvPr/>
            </p:nvPicPr>
            <p:blipFill rotWithShape="1">
              <a:blip r:embed="rId4">
                <a:alphaModFix amt="80000"/>
              </a:blip>
              <a:srcRect t="19048" r="17641"/>
              <a:stretch/>
            </p:blipFill>
            <p:spPr>
              <a:xfrm rot="10800000">
                <a:off x="2306998" y="3952399"/>
                <a:ext cx="162452" cy="149776"/>
              </a:xfrm>
              <a:prstGeom prst="rect">
                <a:avLst/>
              </a:prstGeom>
              <a:noFill/>
              <a:ln>
                <a:noFill/>
              </a:ln>
              <a:effectLst>
                <a:outerShdw blurRad="200025" dist="19050" dir="5400000" algn="bl" rotWithShape="0">
                  <a:schemeClr val="lt1">
                    <a:alpha val="80000"/>
                  </a:schemeClr>
                </a:outerShdw>
              </a:effectLst>
            </p:spPr>
          </p:pic>
          <p:pic>
            <p:nvPicPr>
              <p:cNvPr id="1083" name="Google Shape;1083;p32"/>
              <p:cNvPicPr preferRelativeResize="0"/>
              <p:nvPr/>
            </p:nvPicPr>
            <p:blipFill rotWithShape="1">
              <a:blip r:embed="rId4">
                <a:alphaModFix amt="80000"/>
              </a:blip>
              <a:srcRect t="19048" r="17641"/>
              <a:stretch/>
            </p:blipFill>
            <p:spPr>
              <a:xfrm rot="10800000">
                <a:off x="1873458" y="3693401"/>
                <a:ext cx="164726" cy="151874"/>
              </a:xfrm>
              <a:prstGeom prst="rect">
                <a:avLst/>
              </a:prstGeom>
              <a:noFill/>
              <a:ln>
                <a:noFill/>
              </a:ln>
              <a:effectLst>
                <a:outerShdw blurRad="200025" dist="19050" dir="5400000" algn="bl" rotWithShape="0">
                  <a:schemeClr val="lt1">
                    <a:alpha val="80000"/>
                  </a:schemeClr>
                </a:outerShdw>
              </a:effectLst>
            </p:spPr>
          </p:pic>
        </p:grpSp>
      </p:grpSp>
      <p:sp>
        <p:nvSpPr>
          <p:cNvPr id="1084" name="Google Shape;1084;p32"/>
          <p:cNvSpPr/>
          <p:nvPr/>
        </p:nvSpPr>
        <p:spPr>
          <a:xfrm>
            <a:off x="7061525" y="598214"/>
            <a:ext cx="1369200" cy="418800"/>
          </a:xfrm>
          <a:prstGeom prst="roundRect">
            <a:avLst>
              <a:gd name="adj" fmla="val 50000"/>
            </a:avLst>
          </a:pr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accent1"/>
              </a:solidFill>
              <a:latin typeface="Secular One"/>
              <a:ea typeface="Secular One"/>
              <a:cs typeface="Secular One"/>
              <a:sym typeface="Secular One"/>
            </a:endParaRPr>
          </a:p>
        </p:txBody>
      </p:sp>
      <p:pic>
        <p:nvPicPr>
          <p:cNvPr id="1085" name="Google Shape;1085;p32"/>
          <p:cNvPicPr preferRelativeResize="0"/>
          <p:nvPr/>
        </p:nvPicPr>
        <p:blipFill>
          <a:blip r:embed="rId5">
            <a:alphaModFix/>
          </a:blip>
          <a:stretch>
            <a:fillRect/>
          </a:stretch>
        </p:blipFill>
        <p:spPr>
          <a:xfrm>
            <a:off x="5611950" y="1254300"/>
            <a:ext cx="1057848" cy="962300"/>
          </a:xfrm>
          <a:prstGeom prst="rect">
            <a:avLst/>
          </a:prstGeom>
          <a:noFill/>
          <a:ln>
            <a:noFill/>
          </a:ln>
        </p:spPr>
      </p:pic>
      <p:pic>
        <p:nvPicPr>
          <p:cNvPr id="1086" name="Google Shape;1086;p32"/>
          <p:cNvPicPr preferRelativeResize="0"/>
          <p:nvPr/>
        </p:nvPicPr>
        <p:blipFill rotWithShape="1">
          <a:blip r:embed="rId6">
            <a:alphaModFix/>
          </a:blip>
          <a:srcRect l="28959" t="12546" r="12546" b="12546"/>
          <a:stretch/>
        </p:blipFill>
        <p:spPr>
          <a:xfrm rot="10800000">
            <a:off x="5045277" y="3329500"/>
            <a:ext cx="854948" cy="701900"/>
          </a:xfrm>
          <a:prstGeom prst="rect">
            <a:avLst/>
          </a:prstGeom>
          <a:noFill/>
          <a:ln>
            <a:noFill/>
          </a:ln>
        </p:spPr>
      </p:pic>
      <p:grpSp>
        <p:nvGrpSpPr>
          <p:cNvPr id="1087" name="Google Shape;1087;p32"/>
          <p:cNvGrpSpPr/>
          <p:nvPr/>
        </p:nvGrpSpPr>
        <p:grpSpPr>
          <a:xfrm>
            <a:off x="8057785" y="1252227"/>
            <a:ext cx="745978" cy="516368"/>
            <a:chOff x="923424" y="1580182"/>
            <a:chExt cx="1171264" cy="810752"/>
          </a:xfrm>
        </p:grpSpPr>
        <p:sp>
          <p:nvSpPr>
            <p:cNvPr id="1088" name="Google Shape;1088;p32"/>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32"/>
          <p:cNvSpPr/>
          <p:nvPr/>
        </p:nvSpPr>
        <p:spPr>
          <a:xfrm rot="1771310">
            <a:off x="253375" y="2256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3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320;p37">
            <a:extLst>
              <a:ext uri="{FF2B5EF4-FFF2-40B4-BE49-F238E27FC236}">
                <a16:creationId xmlns:a16="http://schemas.microsoft.com/office/drawing/2014/main" id="{18C4E734-4AA0-F29E-E3D7-1DA9380444E3}"/>
              </a:ext>
            </a:extLst>
          </p:cNvPr>
          <p:cNvSpPr txBox="1">
            <a:spLocks noGrp="1"/>
          </p:cNvSpPr>
          <p:nvPr>
            <p:ph type="title"/>
          </p:nvPr>
        </p:nvSpPr>
        <p:spPr>
          <a:xfrm>
            <a:off x="212962" y="220523"/>
            <a:ext cx="4602600" cy="6662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Flowchart</a:t>
            </a:r>
            <a:endParaRPr dirty="0"/>
          </a:p>
        </p:txBody>
      </p:sp>
      <p:pic>
        <p:nvPicPr>
          <p:cNvPr id="16" name="Google Shape;193;p11" descr="https://lh6.googleusercontent.com/SRAecBMDYmOgcG81olH4zWqBxtnX0OY8P2MkMYfQULfyUdL8tuTT3xqkhFI9Gjqe0HkHS2hiphonw0UNm20nZAaVEqs7QyTt8xBAyq8w1qUdJVp6-AhVdvLLVwFA9znF9pzIs7YimbEeqVNQzKg8oxtDTfIoW8lOyrVLRqmJFV4erkj3Jz1RvXutNsQSdg">
            <a:extLst>
              <a:ext uri="{FF2B5EF4-FFF2-40B4-BE49-F238E27FC236}">
                <a16:creationId xmlns:a16="http://schemas.microsoft.com/office/drawing/2014/main" id="{3C4264FA-8946-A0A7-4AB1-373A37212808}"/>
              </a:ext>
            </a:extLst>
          </p:cNvPr>
          <p:cNvPicPr preferRelativeResize="0"/>
          <p:nvPr/>
        </p:nvPicPr>
        <p:blipFill rotWithShape="1">
          <a:blip r:embed="rId2">
            <a:alphaModFix/>
          </a:blip>
          <a:srcRect/>
          <a:stretch/>
        </p:blipFill>
        <p:spPr>
          <a:xfrm>
            <a:off x="880668" y="1042968"/>
            <a:ext cx="6817303" cy="3692706"/>
          </a:xfrm>
          <a:prstGeom prst="rect">
            <a:avLst/>
          </a:prstGeom>
          <a:noFill/>
          <a:ln>
            <a:noFill/>
          </a:ln>
        </p:spPr>
      </p:pic>
    </p:spTree>
    <p:extLst>
      <p:ext uri="{BB962C8B-B14F-4D97-AF65-F5344CB8AC3E}">
        <p14:creationId xmlns:p14="http://schemas.microsoft.com/office/powerpoint/2010/main" val="359103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grpSp>
        <p:nvGrpSpPr>
          <p:cNvPr id="1134" name="Google Shape;1134;p34"/>
          <p:cNvGrpSpPr/>
          <p:nvPr/>
        </p:nvGrpSpPr>
        <p:grpSpPr>
          <a:xfrm>
            <a:off x="2481259" y="3281750"/>
            <a:ext cx="599700" cy="599700"/>
            <a:chOff x="7030339" y="1393551"/>
            <a:chExt cx="599700" cy="599700"/>
          </a:xfrm>
        </p:grpSpPr>
        <p:sp>
          <p:nvSpPr>
            <p:cNvPr id="1135" name="Google Shape;1135;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34"/>
          <p:cNvGrpSpPr/>
          <p:nvPr/>
        </p:nvGrpSpPr>
        <p:grpSpPr>
          <a:xfrm>
            <a:off x="5340751" y="2281825"/>
            <a:ext cx="599700" cy="599700"/>
            <a:chOff x="7030339" y="1393551"/>
            <a:chExt cx="599700" cy="599700"/>
          </a:xfrm>
        </p:grpSpPr>
        <p:sp>
          <p:nvSpPr>
            <p:cNvPr id="1138" name="Google Shape;1138;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34"/>
          <p:cNvGrpSpPr/>
          <p:nvPr/>
        </p:nvGrpSpPr>
        <p:grpSpPr>
          <a:xfrm>
            <a:off x="787451" y="1611356"/>
            <a:ext cx="599700" cy="599700"/>
            <a:chOff x="7030339" y="1393551"/>
            <a:chExt cx="599700" cy="599700"/>
          </a:xfrm>
        </p:grpSpPr>
        <p:sp>
          <p:nvSpPr>
            <p:cNvPr id="1141" name="Google Shape;1141;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 name="Google Shape;1143;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Highlights</a:t>
            </a:r>
            <a:endParaRPr dirty="0"/>
          </a:p>
        </p:txBody>
      </p:sp>
      <p:sp>
        <p:nvSpPr>
          <p:cNvPr id="1144" name="Google Shape;1144;p34"/>
          <p:cNvSpPr txBox="1">
            <a:spLocks noGrp="1"/>
          </p:cNvSpPr>
          <p:nvPr>
            <p:ph type="subTitle" idx="3"/>
          </p:nvPr>
        </p:nvSpPr>
        <p:spPr>
          <a:xfrm>
            <a:off x="3080959" y="3349931"/>
            <a:ext cx="2176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i="0" dirty="0">
                <a:solidFill>
                  <a:srgbClr val="202124"/>
                </a:solidFill>
                <a:effectLst/>
                <a:latin typeface="Roboto" panose="02000000000000000000" pitchFamily="2" charset="0"/>
              </a:rPr>
              <a:t>Greater accuracy</a:t>
            </a:r>
            <a:endParaRPr dirty="0">
              <a:solidFill>
                <a:srgbClr val="666666"/>
              </a:solidFill>
            </a:endParaRPr>
          </a:p>
        </p:txBody>
      </p:sp>
      <p:sp>
        <p:nvSpPr>
          <p:cNvPr id="1145" name="Google Shape;1145;p34"/>
          <p:cNvSpPr txBox="1">
            <a:spLocks noGrp="1"/>
          </p:cNvSpPr>
          <p:nvPr>
            <p:ph type="subTitle" idx="1"/>
          </p:nvPr>
        </p:nvSpPr>
        <p:spPr>
          <a:xfrm>
            <a:off x="1454219" y="1500327"/>
            <a:ext cx="2380220" cy="121452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rgbClr val="202124"/>
                </a:solidFill>
                <a:effectLst/>
                <a:latin typeface="Roboto" panose="02000000000000000000" pitchFamily="2" charset="0"/>
              </a:rPr>
              <a:t>Identify abnormal activities and differentiate them based on various types of suspicious behaviors.</a:t>
            </a:r>
            <a:endParaRPr dirty="0"/>
          </a:p>
        </p:txBody>
      </p:sp>
      <p:sp>
        <p:nvSpPr>
          <p:cNvPr id="1146" name="Google Shape;1146;p34"/>
          <p:cNvSpPr txBox="1">
            <a:spLocks noGrp="1"/>
          </p:cNvSpPr>
          <p:nvPr>
            <p:ph type="subTitle" idx="2"/>
          </p:nvPr>
        </p:nvSpPr>
        <p:spPr>
          <a:xfrm>
            <a:off x="6002490" y="1855556"/>
            <a:ext cx="2492573" cy="14373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rgbClr val="202124"/>
                </a:solidFill>
                <a:effectLst/>
                <a:latin typeface="Roboto" panose="02000000000000000000" pitchFamily="2" charset="0"/>
              </a:rPr>
              <a:t>This method employs the LRCN model, which combines the benefits of recurrent neural networks with convolutional neural networks.</a:t>
            </a:r>
            <a:endParaRPr dirty="0"/>
          </a:p>
        </p:txBody>
      </p:sp>
      <p:sp>
        <p:nvSpPr>
          <p:cNvPr id="1148" name="Google Shape;1148;p34"/>
          <p:cNvSpPr txBox="1">
            <a:spLocks noGrp="1"/>
          </p:cNvSpPr>
          <p:nvPr>
            <p:ph type="title" idx="5"/>
          </p:nvPr>
        </p:nvSpPr>
        <p:spPr>
          <a:xfrm>
            <a:off x="806189" y="1687406"/>
            <a:ext cx="562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49" name="Google Shape;1149;p34"/>
          <p:cNvSpPr txBox="1">
            <a:spLocks noGrp="1"/>
          </p:cNvSpPr>
          <p:nvPr>
            <p:ph type="title" idx="6"/>
          </p:nvPr>
        </p:nvSpPr>
        <p:spPr>
          <a:xfrm>
            <a:off x="2481259" y="3387580"/>
            <a:ext cx="557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151" name="Google Shape;1151;p34"/>
          <p:cNvSpPr txBox="1">
            <a:spLocks noGrp="1"/>
          </p:cNvSpPr>
          <p:nvPr>
            <p:ph type="title" idx="7"/>
          </p:nvPr>
        </p:nvSpPr>
        <p:spPr>
          <a:xfrm>
            <a:off x="5361751" y="2347950"/>
            <a:ext cx="557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1152" name="Google Shape;1152;p34"/>
          <p:cNvPicPr preferRelativeResize="0"/>
          <p:nvPr/>
        </p:nvPicPr>
        <p:blipFill rotWithShape="1">
          <a:blip r:embed="rId3">
            <a:alphaModFix/>
          </a:blip>
          <a:srcRect l="28959" t="12546" r="12546" b="12546"/>
          <a:stretch/>
        </p:blipFill>
        <p:spPr>
          <a:xfrm rot="10800000">
            <a:off x="8348044" y="1687406"/>
            <a:ext cx="726651" cy="596548"/>
          </a:xfrm>
          <a:prstGeom prst="rect">
            <a:avLst/>
          </a:prstGeom>
          <a:noFill/>
          <a:ln>
            <a:noFill/>
          </a:ln>
        </p:spPr>
      </p:pic>
      <p:grpSp>
        <p:nvGrpSpPr>
          <p:cNvPr id="1153" name="Google Shape;1153;p34"/>
          <p:cNvGrpSpPr/>
          <p:nvPr/>
        </p:nvGrpSpPr>
        <p:grpSpPr>
          <a:xfrm>
            <a:off x="7216781" y="619150"/>
            <a:ext cx="1211612" cy="438051"/>
            <a:chOff x="175552" y="1101686"/>
            <a:chExt cx="520944" cy="188336"/>
          </a:xfrm>
        </p:grpSpPr>
        <p:sp>
          <p:nvSpPr>
            <p:cNvPr id="1154" name="Google Shape;1154;p34"/>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34"/>
          <p:cNvGrpSpPr/>
          <p:nvPr/>
        </p:nvGrpSpPr>
        <p:grpSpPr>
          <a:xfrm>
            <a:off x="713231" y="4173125"/>
            <a:ext cx="1211612" cy="438051"/>
            <a:chOff x="175552" y="1101686"/>
            <a:chExt cx="520944" cy="188336"/>
          </a:xfrm>
        </p:grpSpPr>
        <p:sp>
          <p:nvSpPr>
            <p:cNvPr id="1179" name="Google Shape;1179;p34"/>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34"/>
          <p:cNvGrpSpPr/>
          <p:nvPr/>
        </p:nvGrpSpPr>
        <p:grpSpPr>
          <a:xfrm>
            <a:off x="5853435" y="241902"/>
            <a:ext cx="745978" cy="516368"/>
            <a:chOff x="923424" y="1580182"/>
            <a:chExt cx="1171264" cy="810752"/>
          </a:xfrm>
        </p:grpSpPr>
        <p:sp>
          <p:nvSpPr>
            <p:cNvPr id="1208" name="Google Shape;1208;p34"/>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72" name="Google Shape;1772;p45"/>
          <p:cNvSpPr txBox="1">
            <a:spLocks noGrp="1"/>
          </p:cNvSpPr>
          <p:nvPr>
            <p:ph type="title"/>
          </p:nvPr>
        </p:nvSpPr>
        <p:spPr>
          <a:xfrm>
            <a:off x="587681" y="409218"/>
            <a:ext cx="3478800" cy="6431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1773" name="Google Shape;1773;p45"/>
          <p:cNvSpPr txBox="1">
            <a:spLocks noGrp="1"/>
          </p:cNvSpPr>
          <p:nvPr>
            <p:ph type="subTitle" idx="1"/>
          </p:nvPr>
        </p:nvSpPr>
        <p:spPr>
          <a:xfrm>
            <a:off x="602678" y="1008310"/>
            <a:ext cx="3478800" cy="279814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rgbClr val="202124"/>
                </a:solidFill>
                <a:effectLst/>
                <a:latin typeface="Roboto" panose="02000000000000000000" pitchFamily="2" charset="0"/>
              </a:rPr>
              <a:t>the dataset is made with 13 distinct categories, including bullying, fire, attack, robbery, blast, violence, extortion, gunshot, filching, annexation, and rifling. This dataset also includes a diverse selection of video collections that cover nearly every facet of suspicious behavior. Normal and abnormal labels are displayed on each video. This dataset contains 16853 videos, with 7177 classified as suspicious and 9676 classified as non-incredulous.</a:t>
            </a:r>
            <a:endParaRPr dirty="0"/>
          </a:p>
        </p:txBody>
      </p:sp>
      <p:grpSp>
        <p:nvGrpSpPr>
          <p:cNvPr id="1775" name="Google Shape;1775;p45"/>
          <p:cNvGrpSpPr/>
          <p:nvPr/>
        </p:nvGrpSpPr>
        <p:grpSpPr>
          <a:xfrm>
            <a:off x="7219156" y="4165958"/>
            <a:ext cx="1211612" cy="438051"/>
            <a:chOff x="175552" y="1101686"/>
            <a:chExt cx="520944" cy="188336"/>
          </a:xfrm>
        </p:grpSpPr>
        <p:sp>
          <p:nvSpPr>
            <p:cNvPr id="1776" name="Google Shape;1776;p45"/>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5"/>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5"/>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5"/>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5"/>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5"/>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5"/>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5"/>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5"/>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5"/>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5"/>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5"/>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5"/>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5"/>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5"/>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5"/>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00" name="Google Shape;1800;p45"/>
          <p:cNvPicPr preferRelativeResize="0"/>
          <p:nvPr/>
        </p:nvPicPr>
        <p:blipFill rotWithShape="1">
          <a:blip r:embed="rId3">
            <a:alphaModFix/>
          </a:blip>
          <a:srcRect l="28959" t="12546" r="12546" b="12546"/>
          <a:stretch/>
        </p:blipFill>
        <p:spPr>
          <a:xfrm rot="10800000">
            <a:off x="893524" y="4305727"/>
            <a:ext cx="726651" cy="596548"/>
          </a:xfrm>
          <a:prstGeom prst="rect">
            <a:avLst/>
          </a:prstGeom>
          <a:noFill/>
          <a:ln>
            <a:noFill/>
          </a:ln>
        </p:spPr>
      </p:pic>
      <p:pic>
        <p:nvPicPr>
          <p:cNvPr id="1801" name="Google Shape;1801;p45"/>
          <p:cNvPicPr preferRelativeResize="0"/>
          <p:nvPr/>
        </p:nvPicPr>
        <p:blipFill rotWithShape="1">
          <a:blip r:embed="rId3">
            <a:alphaModFix/>
          </a:blip>
          <a:srcRect l="28959" t="12546" r="12546" b="12546"/>
          <a:stretch/>
        </p:blipFill>
        <p:spPr>
          <a:xfrm rot="10800000">
            <a:off x="4521537" y="3068252"/>
            <a:ext cx="726651" cy="596548"/>
          </a:xfrm>
          <a:prstGeom prst="rect">
            <a:avLst/>
          </a:prstGeom>
          <a:noFill/>
          <a:ln>
            <a:noFill/>
          </a:ln>
        </p:spPr>
      </p:pic>
      <p:pic>
        <p:nvPicPr>
          <p:cNvPr id="1802" name="Google Shape;1802;p45"/>
          <p:cNvPicPr preferRelativeResize="0"/>
          <p:nvPr/>
        </p:nvPicPr>
        <p:blipFill rotWithShape="1">
          <a:blip r:embed="rId4">
            <a:alphaModFix/>
          </a:blip>
          <a:srcRect b="5383"/>
          <a:stretch/>
        </p:blipFill>
        <p:spPr>
          <a:xfrm rot="-291797">
            <a:off x="4328723" y="688717"/>
            <a:ext cx="678278" cy="727365"/>
          </a:xfrm>
          <a:prstGeom prst="rect">
            <a:avLst/>
          </a:prstGeom>
          <a:noFill/>
          <a:ln>
            <a:noFill/>
          </a:ln>
        </p:spPr>
      </p:pic>
      <p:grpSp>
        <p:nvGrpSpPr>
          <p:cNvPr id="1803" name="Google Shape;1803;p45"/>
          <p:cNvGrpSpPr/>
          <p:nvPr/>
        </p:nvGrpSpPr>
        <p:grpSpPr>
          <a:xfrm>
            <a:off x="3633610" y="3732714"/>
            <a:ext cx="745978" cy="516368"/>
            <a:chOff x="923424" y="1580182"/>
            <a:chExt cx="1171264" cy="810752"/>
          </a:xfrm>
        </p:grpSpPr>
        <p:sp>
          <p:nvSpPr>
            <p:cNvPr id="1804" name="Google Shape;1804;p45"/>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12C1D4C-9E1C-0D4C-B69D-32424661939F}"/>
              </a:ext>
            </a:extLst>
          </p:cNvPr>
          <p:cNvPicPr>
            <a:picLocks noChangeAspect="1"/>
          </p:cNvPicPr>
          <p:nvPr/>
        </p:nvPicPr>
        <p:blipFill>
          <a:blip r:embed="rId5"/>
          <a:stretch>
            <a:fillRect/>
          </a:stretch>
        </p:blipFill>
        <p:spPr>
          <a:xfrm>
            <a:off x="5675127" y="1300354"/>
            <a:ext cx="2647580" cy="21138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47986" y="40823"/>
            <a:ext cx="9063356" cy="5045528"/>
          </a:xfrm>
          <a:prstGeom prst="frame">
            <a:avLst>
              <a:gd name="adj1" fmla="val 198"/>
            </a:avLst>
          </a:pr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矩形 6"/>
          <p:cNvSpPr/>
          <p:nvPr/>
        </p:nvSpPr>
        <p:spPr>
          <a:xfrm>
            <a:off x="518161" y="155257"/>
            <a:ext cx="3372326" cy="415498"/>
          </a:xfrm>
          <a:prstGeom prst="rect">
            <a:avLst/>
          </a:prstGeom>
        </p:spPr>
        <p:txBody>
          <a:bodyPr wrap="square">
            <a:spAutoFit/>
          </a:bodyPr>
          <a:lstStyle/>
          <a:p>
            <a:r>
              <a:rPr lang="en-US" altLang="zh-CN" sz="1050" dirty="0">
                <a:solidFill>
                  <a:schemeClr val="bg1"/>
                </a:solidFill>
                <a:latin typeface="Calibri" panose="020F0502020204030204" pitchFamily="34" charset="0"/>
                <a:ea typeface="Calibri" panose="020F0502020204030204" pitchFamily="34" charset="0"/>
                <a:cs typeface="Calibri" panose="020F0502020204030204" pitchFamily="34" charset="0"/>
              </a:rPr>
              <a:t>Enter your text here, or paste your text here. 
</a:t>
            </a:r>
          </a:p>
        </p:txBody>
      </p:sp>
      <p:sp>
        <p:nvSpPr>
          <p:cNvPr id="10" name="MH_Other_1"/>
          <p:cNvSpPr>
            <a:spLocks noEditPoints="1"/>
          </p:cNvSpPr>
          <p:nvPr/>
        </p:nvSpPr>
        <p:spPr bwMode="auto">
          <a:xfrm>
            <a:off x="3890963" y="2180035"/>
            <a:ext cx="1362075" cy="1362075"/>
          </a:xfrm>
          <a:custGeom>
            <a:avLst/>
            <a:gdLst>
              <a:gd name="T0" fmla="*/ 2147483646 w 211"/>
              <a:gd name="T1" fmla="*/ 2147483646 h 211"/>
              <a:gd name="T2" fmla="*/ 2147483646 w 211"/>
              <a:gd name="T3" fmla="*/ 0 h 211"/>
              <a:gd name="T4" fmla="*/ 2147483646 w 211"/>
              <a:gd name="T5" fmla="*/ 2147483646 h 211"/>
              <a:gd name="T6" fmla="*/ 2147483646 w 211"/>
              <a:gd name="T7" fmla="*/ 2147483646 h 211"/>
              <a:gd name="T8" fmla="*/ 2147483646 w 211"/>
              <a:gd name="T9" fmla="*/ 2147483646 h 211"/>
              <a:gd name="T10" fmla="*/ 2147483646 w 211"/>
              <a:gd name="T11" fmla="*/ 2147483646 h 211"/>
              <a:gd name="T12" fmla="*/ 2147483646 w 211"/>
              <a:gd name="T13" fmla="*/ 2147483646 h 211"/>
              <a:gd name="T14" fmla="*/ 2147483646 w 211"/>
              <a:gd name="T15" fmla="*/ 2147483646 h 211"/>
              <a:gd name="T16" fmla="*/ 0 w 211"/>
              <a:gd name="T17" fmla="*/ 2147483646 h 211"/>
              <a:gd name="T18" fmla="*/ 2147483646 w 211"/>
              <a:gd name="T19" fmla="*/ 2147483646 h 211"/>
              <a:gd name="T20" fmla="*/ 2147483646 w 211"/>
              <a:gd name="T21" fmla="*/ 2147483646 h 211"/>
              <a:gd name="T22" fmla="*/ 2147483646 w 211"/>
              <a:gd name="T23" fmla="*/ 2147483646 h 211"/>
              <a:gd name="T24" fmla="*/ 2147483646 w 211"/>
              <a:gd name="T25" fmla="*/ 2147483646 h 211"/>
              <a:gd name="T26" fmla="*/ 2147483646 w 211"/>
              <a:gd name="T27" fmla="*/ 2147483646 h 211"/>
              <a:gd name="T28" fmla="*/ 2147483646 w 211"/>
              <a:gd name="T29" fmla="*/ 2147483646 h 211"/>
              <a:gd name="T30" fmla="*/ 2147483646 w 211"/>
              <a:gd name="T31" fmla="*/ 2147483646 h 211"/>
              <a:gd name="T32" fmla="*/ 2147483646 w 211"/>
              <a:gd name="T33" fmla="*/ 2147483646 h 211"/>
              <a:gd name="T34" fmla="*/ 2147483646 w 211"/>
              <a:gd name="T35" fmla="*/ 0 h 211"/>
              <a:gd name="T36" fmla="*/ 2147483646 w 211"/>
              <a:gd name="T37" fmla="*/ 2147483646 h 211"/>
              <a:gd name="T38" fmla="*/ 0 w 211"/>
              <a:gd name="T39" fmla="*/ 2147483646 h 211"/>
              <a:gd name="T40" fmla="*/ 2147483646 w 211"/>
              <a:gd name="T41" fmla="*/ 2147483646 h 211"/>
              <a:gd name="T42" fmla="*/ 2147483646 w 211"/>
              <a:gd name="T43" fmla="*/ 2147483646 h 211"/>
              <a:gd name="T44" fmla="*/ 2147483646 w 211"/>
              <a:gd name="T45" fmla="*/ 2147483646 h 211"/>
              <a:gd name="T46" fmla="*/ 2147483646 w 211"/>
              <a:gd name="T47" fmla="*/ 2147483646 h 211"/>
              <a:gd name="T48" fmla="*/ 2147483646 w 211"/>
              <a:gd name="T49" fmla="*/ 2147483646 h 211"/>
              <a:gd name="T50" fmla="*/ 2147483646 w 211"/>
              <a:gd name="T51" fmla="*/ 2147483646 h 211"/>
              <a:gd name="T52" fmla="*/ 2147483646 w 211"/>
              <a:gd name="T53" fmla="*/ 2147483646 h 211"/>
              <a:gd name="T54" fmla="*/ 2147483646 w 211"/>
              <a:gd name="T55" fmla="*/ 2147483646 h 2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chemeClr val="bg1">
              <a:lumMod val="75000"/>
            </a:schemeClr>
          </a:solidFill>
          <a:ln>
            <a:noFill/>
          </a:ln>
        </p:spPr>
        <p:txBody>
          <a:bodyPr/>
          <a:lstStyle/>
          <a:p>
            <a:pPr defTabSz="685800">
              <a:defRPr/>
            </a:pPr>
            <a:endParaRPr lang="zh-CN" altLang="en-US" sz="105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MH_Other_2"/>
          <p:cNvSpPr/>
          <p:nvPr/>
        </p:nvSpPr>
        <p:spPr bwMode="auto">
          <a:xfrm>
            <a:off x="3200400" y="1483519"/>
            <a:ext cx="1309688" cy="1309688"/>
          </a:xfrm>
          <a:custGeom>
            <a:avLst/>
            <a:gdLst>
              <a:gd name="T0" fmla="*/ 2147483646 w 203"/>
              <a:gd name="T1" fmla="*/ 2147483646 h 203"/>
              <a:gd name="T2" fmla="*/ 2147483646 w 203"/>
              <a:gd name="T3" fmla="*/ 2147483646 h 203"/>
              <a:gd name="T4" fmla="*/ 2147483646 w 203"/>
              <a:gd name="T5" fmla="*/ 2147483646 h 203"/>
              <a:gd name="T6" fmla="*/ 2147483646 w 203"/>
              <a:gd name="T7" fmla="*/ 0 h 203"/>
              <a:gd name="T8" fmla="*/ 2147483646 w 203"/>
              <a:gd name="T9" fmla="*/ 2147483646 h 203"/>
              <a:gd name="T10" fmla="*/ 2147483646 w 203"/>
              <a:gd name="T11" fmla="*/ 2147483646 h 203"/>
              <a:gd name="T12" fmla="*/ 2147483646 w 203"/>
              <a:gd name="T13" fmla="*/ 2147483646 h 203"/>
              <a:gd name="T14" fmla="*/ 0 w 203"/>
              <a:gd name="T15" fmla="*/ 2147483646 h 203"/>
              <a:gd name="T16" fmla="*/ 2147483646 w 203"/>
              <a:gd name="T17" fmla="*/ 2147483646 h 2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chemeClr val="accent2"/>
          </a:solidFill>
          <a:ln>
            <a:noFill/>
          </a:ln>
        </p:spPr>
        <p:txBody>
          <a:bodyPr/>
          <a:lstStyle/>
          <a:p>
            <a:endParaRPr lang="zh-CN" altLang="en-US" sz="1050">
              <a:latin typeface="Calibri" panose="020F0502020204030204" pitchFamily="34" charset="0"/>
              <a:ea typeface="Calibri" panose="020F0502020204030204" pitchFamily="34" charset="0"/>
              <a:cs typeface="Calibri" panose="020F0502020204030204" pitchFamily="34" charset="0"/>
            </a:endParaRPr>
          </a:p>
        </p:txBody>
      </p:sp>
      <p:sp>
        <p:nvSpPr>
          <p:cNvPr id="12" name="MH_Other_3"/>
          <p:cNvSpPr/>
          <p:nvPr/>
        </p:nvSpPr>
        <p:spPr bwMode="auto">
          <a:xfrm>
            <a:off x="3200400" y="2922985"/>
            <a:ext cx="1309688" cy="1309688"/>
          </a:xfrm>
          <a:custGeom>
            <a:avLst/>
            <a:gdLst>
              <a:gd name="T0" fmla="*/ 2147483646 w 203"/>
              <a:gd name="T1" fmla="*/ 2147483646 h 203"/>
              <a:gd name="T2" fmla="*/ 2147483646 w 203"/>
              <a:gd name="T3" fmla="*/ 2147483646 h 203"/>
              <a:gd name="T4" fmla="*/ 2147483646 w 203"/>
              <a:gd name="T5" fmla="*/ 0 h 203"/>
              <a:gd name="T6" fmla="*/ 0 w 203"/>
              <a:gd name="T7" fmla="*/ 0 h 203"/>
              <a:gd name="T8" fmla="*/ 2147483646 w 203"/>
              <a:gd name="T9" fmla="*/ 2147483646 h 203"/>
              <a:gd name="T10" fmla="*/ 2147483646 w 203"/>
              <a:gd name="T11" fmla="*/ 2147483646 h 203"/>
              <a:gd name="T12" fmla="*/ 2147483646 w 203"/>
              <a:gd name="T13" fmla="*/ 2147483646 h 203"/>
              <a:gd name="T14" fmla="*/ 2147483646 w 203"/>
              <a:gd name="T15" fmla="*/ 2147483646 h 203"/>
              <a:gd name="T16" fmla="*/ 2147483646 w 203"/>
              <a:gd name="T17" fmla="*/ 2147483646 h 2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chemeClr val="accent4"/>
          </a:solidFill>
          <a:ln>
            <a:noFill/>
          </a:ln>
        </p:spPr>
        <p:txBody>
          <a:bodyPr/>
          <a:lstStyle/>
          <a:p>
            <a:endParaRPr lang="zh-CN" altLang="en-US" sz="1050">
              <a:latin typeface="Calibri" panose="020F0502020204030204" pitchFamily="34" charset="0"/>
              <a:ea typeface="Calibri" panose="020F0502020204030204" pitchFamily="34" charset="0"/>
              <a:cs typeface="Calibri" panose="020F0502020204030204" pitchFamily="34" charset="0"/>
            </a:endParaRPr>
          </a:p>
        </p:txBody>
      </p:sp>
      <p:sp>
        <p:nvSpPr>
          <p:cNvPr id="13" name="MH_Other_4"/>
          <p:cNvSpPr/>
          <p:nvPr/>
        </p:nvSpPr>
        <p:spPr bwMode="auto">
          <a:xfrm>
            <a:off x="4639866" y="1483519"/>
            <a:ext cx="1303734" cy="1309688"/>
          </a:xfrm>
          <a:custGeom>
            <a:avLst/>
            <a:gdLst>
              <a:gd name="T0" fmla="*/ 2147483646 w 202"/>
              <a:gd name="T1" fmla="*/ 2147483646 h 203"/>
              <a:gd name="T2" fmla="*/ 0 w 202"/>
              <a:gd name="T3" fmla="*/ 0 h 203"/>
              <a:gd name="T4" fmla="*/ 0 w 202"/>
              <a:gd name="T5" fmla="*/ 2147483646 h 203"/>
              <a:gd name="T6" fmla="*/ 2147483646 w 202"/>
              <a:gd name="T7" fmla="*/ 2147483646 h 203"/>
              <a:gd name="T8" fmla="*/ 2147483646 w 202"/>
              <a:gd name="T9" fmla="*/ 2147483646 h 203"/>
              <a:gd name="T10" fmla="*/ 2147483646 w 202"/>
              <a:gd name="T11" fmla="*/ 2147483646 h 203"/>
              <a:gd name="T12" fmla="*/ 2147483646 w 202"/>
              <a:gd name="T13" fmla="*/ 2147483646 h 203"/>
              <a:gd name="T14" fmla="*/ 2147483646 w 202"/>
              <a:gd name="T15" fmla="*/ 2147483646 h 203"/>
              <a:gd name="T16" fmla="*/ 2147483646 w 202"/>
              <a:gd name="T17" fmla="*/ 2147483646 h 2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chemeClr val="accent3"/>
          </a:solidFill>
          <a:ln>
            <a:noFill/>
          </a:ln>
        </p:spPr>
        <p:txBody>
          <a:bodyPr/>
          <a:lstStyle/>
          <a:p>
            <a:endParaRPr lang="zh-CN" altLang="en-US" sz="1050">
              <a:latin typeface="Calibri" panose="020F0502020204030204" pitchFamily="34" charset="0"/>
              <a:ea typeface="Calibri" panose="020F0502020204030204" pitchFamily="34" charset="0"/>
              <a:cs typeface="Calibri" panose="020F0502020204030204" pitchFamily="34" charset="0"/>
            </a:endParaRPr>
          </a:p>
        </p:txBody>
      </p:sp>
      <p:sp>
        <p:nvSpPr>
          <p:cNvPr id="14" name="MH_Other_5"/>
          <p:cNvSpPr/>
          <p:nvPr/>
        </p:nvSpPr>
        <p:spPr bwMode="auto">
          <a:xfrm>
            <a:off x="4639866" y="2922985"/>
            <a:ext cx="1303734" cy="1309688"/>
          </a:xfrm>
          <a:custGeom>
            <a:avLst/>
            <a:gdLst>
              <a:gd name="T0" fmla="*/ 2147483646 w 202"/>
              <a:gd name="T1" fmla="*/ 0 h 203"/>
              <a:gd name="T2" fmla="*/ 2147483646 w 202"/>
              <a:gd name="T3" fmla="*/ 2147483646 h 203"/>
              <a:gd name="T4" fmla="*/ 0 w 202"/>
              <a:gd name="T5" fmla="*/ 2147483646 h 203"/>
              <a:gd name="T6" fmla="*/ 0 w 202"/>
              <a:gd name="T7" fmla="*/ 2147483646 h 203"/>
              <a:gd name="T8" fmla="*/ 2147483646 w 202"/>
              <a:gd name="T9" fmla="*/ 2147483646 h 203"/>
              <a:gd name="T10" fmla="*/ 2147483646 w 202"/>
              <a:gd name="T11" fmla="*/ 2147483646 h 203"/>
              <a:gd name="T12" fmla="*/ 2147483646 w 202"/>
              <a:gd name="T13" fmla="*/ 2147483646 h 203"/>
              <a:gd name="T14" fmla="*/ 2147483646 w 202"/>
              <a:gd name="T15" fmla="*/ 0 h 203"/>
              <a:gd name="T16" fmla="*/ 2147483646 w 202"/>
              <a:gd name="T17" fmla="*/ 0 h 2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dirty="0">
              <a:solidFill>
                <a:prstClr val="white"/>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MH_SubTitle_1"/>
          <p:cNvSpPr txBox="1">
            <a:spLocks noChangeArrowheads="1"/>
          </p:cNvSpPr>
          <p:nvPr/>
        </p:nvSpPr>
        <p:spPr bwMode="auto">
          <a:xfrm>
            <a:off x="443936" y="1525192"/>
            <a:ext cx="2980301" cy="487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685800">
              <a:lnSpc>
                <a:spcPct val="100000"/>
              </a:lnSpc>
              <a:spcBef>
                <a:spcPct val="0"/>
              </a:spcBef>
              <a:buNone/>
            </a:pPr>
            <a:r>
              <a:rPr lang="en-IN" sz="1200" b="1" i="1" dirty="0"/>
              <a:t>Extracting and </a:t>
            </a:r>
            <a:r>
              <a:rPr lang="en-IN" sz="1200" b="1" i="1" dirty="0" err="1"/>
              <a:t>analyzing</a:t>
            </a:r>
            <a:r>
              <a:rPr lang="en-IN" sz="1200" b="1" i="1" dirty="0"/>
              <a:t> frames</a:t>
            </a:r>
          </a:p>
          <a:p>
            <a:pPr algn="just" defTabSz="685800">
              <a:lnSpc>
                <a:spcPct val="100000"/>
              </a:lnSpc>
              <a:spcBef>
                <a:spcPct val="0"/>
              </a:spcBef>
              <a:buNone/>
            </a:pPr>
            <a:r>
              <a:rPr lang="en-US" sz="1200" dirty="0">
                <a:solidFill>
                  <a:srgbClr val="252221"/>
                </a:solidFill>
                <a:latin typeface="Times New Roman" panose="02020603050405020304" pitchFamily="18" charset="0"/>
                <a:cs typeface="Times New Roman" panose="02020603050405020304" pitchFamily="18" charset="0"/>
              </a:rPr>
              <a:t>Extracting frames from the provided video input. It is the library used for image processing. It is also used to carry out all image-related activities.</a:t>
            </a:r>
            <a:endParaRPr lang="en-IN" sz="1200" i="1" dirty="0">
              <a:solidFill>
                <a:srgbClr val="252221"/>
              </a:solidFill>
              <a:latin typeface="Times New Roman" panose="02020603050405020304" pitchFamily="18" charset="0"/>
              <a:cs typeface="Times New Roman" panose="02020603050405020304" pitchFamily="18" charset="0"/>
            </a:endParaRPr>
          </a:p>
          <a:p>
            <a:pPr defTabSz="685800">
              <a:lnSpc>
                <a:spcPct val="100000"/>
              </a:lnSpc>
              <a:spcBef>
                <a:spcPct val="0"/>
              </a:spcBef>
              <a:buNone/>
            </a:pPr>
            <a:endParaRPr lang="zh-CN" altLang="en-US" sz="1200" dirty="0">
              <a:solidFill>
                <a:srgbClr val="150045"/>
              </a:solidFill>
              <a:ea typeface="Calibri" panose="020F0502020204030204" pitchFamily="34" charset="0"/>
              <a:cs typeface="Calibri" panose="020F0502020204030204" pitchFamily="34" charset="0"/>
            </a:endParaRPr>
          </a:p>
        </p:txBody>
      </p:sp>
      <p:sp>
        <p:nvSpPr>
          <p:cNvPr id="20" name="MH_SubTitle_3"/>
          <p:cNvSpPr txBox="1">
            <a:spLocks noChangeArrowheads="1"/>
          </p:cNvSpPr>
          <p:nvPr/>
        </p:nvSpPr>
        <p:spPr bwMode="auto">
          <a:xfrm>
            <a:off x="415057" y="3392312"/>
            <a:ext cx="3063202" cy="147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IN" sz="1200" b="1" i="1" dirty="0"/>
              <a:t>Sequence length </a:t>
            </a:r>
          </a:p>
          <a:p>
            <a:pPr>
              <a:buNone/>
            </a:pPr>
            <a:r>
              <a:rPr lang="en-IN" sz="1200" dirty="0">
                <a:latin typeface="Times New Roman" panose="02020603050405020304" pitchFamily="18" charset="0"/>
                <a:cs typeface="Times New Roman" panose="02020603050405020304" pitchFamily="18" charset="0"/>
              </a:rPr>
              <a:t>The number of occurrences is equal to the length of the series. After that, it is set to the current frame position of the video and reads the frame. It breaks the loop if the frame is not read properly and resizes the frame to fixed Dimensions. </a:t>
            </a:r>
            <a:br>
              <a:rPr lang="en-IN" sz="1200" b="1" dirty="0"/>
            </a:br>
            <a:endParaRPr lang="zh-CN" altLang="en-US" sz="1200" b="1" dirty="0">
              <a:solidFill>
                <a:srgbClr val="150045"/>
              </a:solidFill>
              <a:ea typeface="Calibri" panose="020F0502020204030204" pitchFamily="34" charset="0"/>
              <a:cs typeface="Calibri" panose="020F0502020204030204" pitchFamily="34" charset="0"/>
            </a:endParaRPr>
          </a:p>
        </p:txBody>
      </p:sp>
      <p:sp>
        <p:nvSpPr>
          <p:cNvPr id="21" name="MH_SubTitle_2"/>
          <p:cNvSpPr txBox="1">
            <a:spLocks noChangeArrowheads="1"/>
          </p:cNvSpPr>
          <p:nvPr/>
        </p:nvSpPr>
        <p:spPr bwMode="auto">
          <a:xfrm>
            <a:off x="5807868" y="1525192"/>
            <a:ext cx="2960448" cy="52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None/>
            </a:pPr>
            <a:r>
              <a:rPr lang="en-IN" sz="1200" b="1" i="1" dirty="0"/>
              <a:t>Video capturing</a:t>
            </a:r>
          </a:p>
          <a:p>
            <a:pPr algn="just">
              <a:spcBef>
                <a:spcPct val="0"/>
              </a:spcBef>
              <a:buNone/>
            </a:pPr>
            <a:r>
              <a:rPr lang="en-US" sz="1200" dirty="0">
                <a:solidFill>
                  <a:srgbClr val="252221"/>
                </a:solidFill>
                <a:latin typeface="Times New Roman" panose="02020603050405020304" pitchFamily="18" charset="0"/>
                <a:cs typeface="Times New Roman" panose="02020603050405020304" pitchFamily="18" charset="0"/>
              </a:rPr>
              <a:t>It also obtains the video's width and height. The frames are then retrieved from the video file. A list is formed to store the frames which are extracted from the video file.</a:t>
            </a:r>
            <a:endParaRPr lang="en-IN" sz="1200" i="1" dirty="0">
              <a:solidFill>
                <a:srgbClr val="252221"/>
              </a:solidFill>
              <a:latin typeface="Times New Roman" panose="02020603050405020304" pitchFamily="18" charset="0"/>
              <a:cs typeface="Times New Roman" panose="02020603050405020304" pitchFamily="18" charset="0"/>
            </a:endParaRPr>
          </a:p>
          <a:p>
            <a:pPr>
              <a:spcBef>
                <a:spcPct val="0"/>
              </a:spcBef>
              <a:buNone/>
            </a:pPr>
            <a:endParaRPr lang="zh-CN" altLang="en-US" sz="1200" dirty="0">
              <a:solidFill>
                <a:srgbClr val="150045"/>
              </a:solidFill>
              <a:ea typeface="Calibri" panose="020F0502020204030204" pitchFamily="34" charset="0"/>
              <a:cs typeface="Calibri" panose="020F0502020204030204" pitchFamily="34" charset="0"/>
            </a:endParaRPr>
          </a:p>
        </p:txBody>
      </p:sp>
      <p:sp>
        <p:nvSpPr>
          <p:cNvPr id="22" name="MH_SubTitle_4"/>
          <p:cNvSpPr txBox="1">
            <a:spLocks noChangeArrowheads="1"/>
          </p:cNvSpPr>
          <p:nvPr/>
        </p:nvSpPr>
        <p:spPr bwMode="auto">
          <a:xfrm>
            <a:off x="5798344" y="3717131"/>
            <a:ext cx="3147182" cy="136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IN" sz="1200" b="1" dirty="0"/>
              <a:t>Getting probability</a:t>
            </a:r>
          </a:p>
          <a:p>
            <a:pPr>
              <a:buNone/>
            </a:pPr>
            <a:r>
              <a:rPr lang="en-US" sz="1200" dirty="0">
                <a:latin typeface="Times New Roman" panose="02020603050405020304" pitchFamily="18" charset="0"/>
                <a:cs typeface="Times New Roman" panose="02020603050405020304" pitchFamily="18" charset="0"/>
              </a:rPr>
              <a:t>The pre-processed model is fed into the model, which returns the projected feasibility. Finally, the predicted action with expected confidence is obtained and releases the video object.</a:t>
            </a:r>
            <a:br>
              <a:rPr lang="en-IN" sz="1200" dirty="0"/>
            </a:br>
            <a:endParaRPr sz="1200" dirty="0">
              <a:solidFill>
                <a:srgbClr val="150045"/>
              </a:solidFill>
              <a:ea typeface="Calibri" panose="020F0502020204030204" pitchFamily="34" charset="0"/>
              <a:cs typeface="Calibri" panose="020F0502020204030204" pitchFamily="34" charset="0"/>
            </a:endParaRPr>
          </a:p>
          <a:p>
            <a:pPr defTabSz="685800">
              <a:lnSpc>
                <a:spcPct val="100000"/>
              </a:lnSpc>
              <a:spcBef>
                <a:spcPct val="0"/>
              </a:spcBef>
              <a:buNone/>
            </a:pPr>
            <a:endParaRPr lang="zh-CN" altLang="en-US" sz="1200" dirty="0">
              <a:solidFill>
                <a:srgbClr val="150045"/>
              </a:solidFill>
              <a:ea typeface="Calibri" panose="020F0502020204030204" pitchFamily="34" charset="0"/>
              <a:cs typeface="Calibri" panose="020F0502020204030204" pitchFamily="34" charset="0"/>
            </a:endParaRPr>
          </a:p>
        </p:txBody>
      </p:sp>
      <p:sp>
        <p:nvSpPr>
          <p:cNvPr id="2" name="Google Shape;1772;p45">
            <a:extLst>
              <a:ext uri="{FF2B5EF4-FFF2-40B4-BE49-F238E27FC236}">
                <a16:creationId xmlns:a16="http://schemas.microsoft.com/office/drawing/2014/main" id="{BB611D30-D318-B4F4-6EE9-B897CC9136E1}"/>
              </a:ext>
            </a:extLst>
          </p:cNvPr>
          <p:cNvSpPr txBox="1">
            <a:spLocks noGrp="1"/>
          </p:cNvSpPr>
          <p:nvPr>
            <p:ph type="title"/>
          </p:nvPr>
        </p:nvSpPr>
        <p:spPr>
          <a:xfrm>
            <a:off x="599091" y="342536"/>
            <a:ext cx="4895130" cy="6431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LRCN ALGORITHM</a:t>
            </a:r>
            <a:endParaRPr dirty="0"/>
          </a:p>
        </p:txBody>
      </p:sp>
      <p:pic>
        <p:nvPicPr>
          <p:cNvPr id="6" name="Picture 5">
            <a:extLst>
              <a:ext uri="{FF2B5EF4-FFF2-40B4-BE49-F238E27FC236}">
                <a16:creationId xmlns:a16="http://schemas.microsoft.com/office/drawing/2014/main" id="{475BAFF0-95B9-6E4D-267D-B6812C8590EF}"/>
              </a:ext>
            </a:extLst>
          </p:cNvPr>
          <p:cNvPicPr>
            <a:picLocks noChangeAspect="1"/>
          </p:cNvPicPr>
          <p:nvPr/>
        </p:nvPicPr>
        <p:blipFill>
          <a:blip r:embed="rId2"/>
          <a:stretch>
            <a:fillRect/>
          </a:stretch>
        </p:blipFill>
        <p:spPr>
          <a:xfrm>
            <a:off x="4567750" y="2807602"/>
            <a:ext cx="423973" cy="423973"/>
          </a:xfrm>
          <a:prstGeom prst="rect">
            <a:avLst/>
          </a:prstGeom>
        </p:spPr>
      </p:pic>
      <p:pic>
        <p:nvPicPr>
          <p:cNvPr id="24" name="Picture 23">
            <a:extLst>
              <a:ext uri="{FF2B5EF4-FFF2-40B4-BE49-F238E27FC236}">
                <a16:creationId xmlns:a16="http://schemas.microsoft.com/office/drawing/2014/main" id="{C59FE477-5303-EFB9-9E73-A3A7A6DD0709}"/>
              </a:ext>
            </a:extLst>
          </p:cNvPr>
          <p:cNvPicPr>
            <a:picLocks noChangeAspect="1"/>
          </p:cNvPicPr>
          <p:nvPr/>
        </p:nvPicPr>
        <p:blipFill>
          <a:blip r:embed="rId3"/>
          <a:stretch>
            <a:fillRect/>
          </a:stretch>
        </p:blipFill>
        <p:spPr>
          <a:xfrm>
            <a:off x="4077891" y="2394785"/>
            <a:ext cx="526256" cy="526256"/>
          </a:xfrm>
          <a:prstGeom prst="rect">
            <a:avLst/>
          </a:prstGeom>
        </p:spPr>
      </p:pic>
      <p:pic>
        <p:nvPicPr>
          <p:cNvPr id="26" name="Graphic 25" descr="Eye">
            <a:extLst>
              <a:ext uri="{FF2B5EF4-FFF2-40B4-BE49-F238E27FC236}">
                <a16:creationId xmlns:a16="http://schemas.microsoft.com/office/drawing/2014/main" id="{36D8B4BB-DCBB-9584-700B-9E77D3042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9801" y="1877737"/>
            <a:ext cx="450499" cy="475553"/>
          </a:xfrm>
          <a:prstGeom prst="rect">
            <a:avLst/>
          </a:prstGeom>
        </p:spPr>
      </p:pic>
      <p:pic>
        <p:nvPicPr>
          <p:cNvPr id="28" name="Graphic 27" descr="Syncing cloud">
            <a:extLst>
              <a:ext uri="{FF2B5EF4-FFF2-40B4-BE49-F238E27FC236}">
                <a16:creationId xmlns:a16="http://schemas.microsoft.com/office/drawing/2014/main" id="{0855CB72-02E7-9D91-6AD0-735A330A90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0784" y="1861517"/>
            <a:ext cx="528082" cy="528082"/>
          </a:xfrm>
          <a:prstGeom prst="rect">
            <a:avLst/>
          </a:prstGeom>
        </p:spPr>
      </p:pic>
      <p:pic>
        <p:nvPicPr>
          <p:cNvPr id="5" name="Graphic 4" descr="Target Audience">
            <a:extLst>
              <a:ext uri="{FF2B5EF4-FFF2-40B4-BE49-F238E27FC236}">
                <a16:creationId xmlns:a16="http://schemas.microsoft.com/office/drawing/2014/main" id="{B4E75085-2E8E-F886-F8AB-4080E93463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9910" y="3431046"/>
            <a:ext cx="526256" cy="526256"/>
          </a:xfrm>
          <a:prstGeom prst="rect">
            <a:avLst/>
          </a:prstGeom>
        </p:spPr>
      </p:pic>
      <p:pic>
        <p:nvPicPr>
          <p:cNvPr id="9" name="Graphic 8" descr="Internet">
            <a:extLst>
              <a:ext uri="{FF2B5EF4-FFF2-40B4-BE49-F238E27FC236}">
                <a16:creationId xmlns:a16="http://schemas.microsoft.com/office/drawing/2014/main" id="{DE60DE10-483D-B3FD-22F0-186A06AC67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50375" y="3353933"/>
            <a:ext cx="506695" cy="506695"/>
          </a:xfrm>
          <a:prstGeom prst="rect">
            <a:avLst/>
          </a:prstGeom>
        </p:spPr>
      </p:pic>
    </p:spTree>
    <p:extLst>
      <p:ext uri="{BB962C8B-B14F-4D97-AF65-F5344CB8AC3E}">
        <p14:creationId xmlns:p14="http://schemas.microsoft.com/office/powerpoint/2010/main" val="360541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300"/>
                            </p:stCondLst>
                            <p:childTnLst>
                              <p:par>
                                <p:cTn id="9" presetID="3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fltVal val="0"/>
                                          </p:val>
                                        </p:tav>
                                        <p:tav tm="100000">
                                          <p:val>
                                            <p:strVal val="#ppt_w"/>
                                          </p:val>
                                        </p:tav>
                                      </p:tavLst>
                                    </p:anim>
                                    <p:anim calcmode="lin" valueType="num">
                                      <p:cBhvr>
                                        <p:cTn id="12" dur="1000" fill="hold"/>
                                        <p:tgtEl>
                                          <p:spTgt spid="10"/>
                                        </p:tgtEl>
                                        <p:attrNameLst>
                                          <p:attrName>ppt_h</p:attrName>
                                        </p:attrNameLst>
                                      </p:cBhvr>
                                      <p:tavLst>
                                        <p:tav tm="0">
                                          <p:val>
                                            <p:fltVal val="0"/>
                                          </p:val>
                                        </p:tav>
                                        <p:tav tm="100000">
                                          <p:val>
                                            <p:strVal val="#ppt_h"/>
                                          </p:val>
                                        </p:tav>
                                      </p:tavLst>
                                    </p:anim>
                                    <p:anim calcmode="lin" valueType="num">
                                      <p:cBhvr>
                                        <p:cTn id="13" dur="1000" fill="hold"/>
                                        <p:tgtEl>
                                          <p:spTgt spid="10"/>
                                        </p:tgtEl>
                                        <p:attrNameLst>
                                          <p:attrName>style.rotation</p:attrName>
                                        </p:attrNameLst>
                                      </p:cBhvr>
                                      <p:tavLst>
                                        <p:tav tm="0">
                                          <p:val>
                                            <p:fltVal val="90"/>
                                          </p:val>
                                        </p:tav>
                                        <p:tav tm="100000">
                                          <p:val>
                                            <p:fltVal val="0"/>
                                          </p:val>
                                        </p:tav>
                                      </p:tavLst>
                                    </p:anim>
                                    <p:animEffect transition="in" filter="fade">
                                      <p:cBhvr>
                                        <p:cTn id="14" dur="1000"/>
                                        <p:tgtEl>
                                          <p:spTgt spid="10"/>
                                        </p:tgtEl>
                                      </p:cBhvr>
                                    </p:animEffect>
                                  </p:childTnLst>
                                </p:cTn>
                              </p:par>
                            </p:childTnLst>
                          </p:cTn>
                        </p:par>
                        <p:par>
                          <p:cTn id="15" fill="hold">
                            <p:stCondLst>
                              <p:cond delay="23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par>
                          <p:cTn id="22" fill="hold">
                            <p:stCondLst>
                              <p:cond delay="28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par>
                          <p:cTn id="29" fill="hold">
                            <p:stCondLst>
                              <p:cond delay="33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38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righ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72;p45">
            <a:extLst>
              <a:ext uri="{FF2B5EF4-FFF2-40B4-BE49-F238E27FC236}">
                <a16:creationId xmlns:a16="http://schemas.microsoft.com/office/drawing/2014/main" id="{67FDE30E-EB84-EEE9-AA1F-75B91C286B82}"/>
              </a:ext>
            </a:extLst>
          </p:cNvPr>
          <p:cNvSpPr txBox="1">
            <a:spLocks/>
          </p:cNvSpPr>
          <p:nvPr/>
        </p:nvSpPr>
        <p:spPr>
          <a:xfrm>
            <a:off x="1059835" y="404822"/>
            <a:ext cx="2519793" cy="60730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500" dirty="0">
              <a:solidFill>
                <a:srgbClr val="150045"/>
              </a:solidFill>
              <a:latin typeface="Secular One" panose="00000500000000000000" pitchFamily="2" charset="-79"/>
              <a:cs typeface="Secular One" panose="00000500000000000000" pitchFamily="2" charset="-79"/>
            </a:endParaRPr>
          </a:p>
          <a:p>
            <a:endParaRPr lang="en-US" sz="3500" dirty="0">
              <a:solidFill>
                <a:srgbClr val="150045"/>
              </a:solidFill>
              <a:latin typeface="Secular One" panose="00000500000000000000" pitchFamily="2" charset="-79"/>
              <a:cs typeface="Secular One" panose="00000500000000000000" pitchFamily="2" charset="-79"/>
            </a:endParaRPr>
          </a:p>
          <a:p>
            <a:endParaRPr lang="en-US" sz="3500" dirty="0">
              <a:solidFill>
                <a:srgbClr val="150045"/>
              </a:solidFill>
              <a:latin typeface="Secular One" panose="00000500000000000000" pitchFamily="2" charset="-79"/>
              <a:cs typeface="Secular One" panose="00000500000000000000" pitchFamily="2" charset="-79"/>
            </a:endParaRPr>
          </a:p>
          <a:p>
            <a:endParaRPr lang="en-US" sz="3500" dirty="0">
              <a:solidFill>
                <a:srgbClr val="150045"/>
              </a:solidFill>
              <a:latin typeface="Secular One" panose="00000500000000000000" pitchFamily="2" charset="-79"/>
              <a:cs typeface="Secular One" panose="00000500000000000000" pitchFamily="2" charset="-79"/>
            </a:endParaRPr>
          </a:p>
          <a:p>
            <a:endParaRPr lang="en-US" sz="3500" dirty="0">
              <a:solidFill>
                <a:srgbClr val="150045"/>
              </a:solidFill>
              <a:latin typeface="Secular One" panose="00000500000000000000" pitchFamily="2" charset="-79"/>
              <a:cs typeface="Secular One" panose="00000500000000000000" pitchFamily="2" charset="-79"/>
            </a:endParaRPr>
          </a:p>
          <a:p>
            <a:r>
              <a:rPr lang="en-US" sz="3500" dirty="0">
                <a:solidFill>
                  <a:srgbClr val="150045"/>
                </a:solidFill>
                <a:latin typeface="Secular One" panose="00000500000000000000" pitchFamily="2" charset="-79"/>
                <a:cs typeface="Secular One" panose="00000500000000000000" pitchFamily="2" charset="-79"/>
              </a:rPr>
              <a:t>TESTING</a:t>
            </a:r>
            <a:endParaRPr lang="en-IN" sz="3500" dirty="0">
              <a:solidFill>
                <a:srgbClr val="150045"/>
              </a:solidFill>
              <a:latin typeface="Secular One" panose="00000500000000000000" pitchFamily="2" charset="-79"/>
              <a:cs typeface="Secular One" panose="00000500000000000000" pitchFamily="2" charset="-79"/>
            </a:endParaRPr>
          </a:p>
        </p:txBody>
      </p:sp>
      <p:pic>
        <p:nvPicPr>
          <p:cNvPr id="3" name="image7.png">
            <a:extLst>
              <a:ext uri="{FF2B5EF4-FFF2-40B4-BE49-F238E27FC236}">
                <a16:creationId xmlns:a16="http://schemas.microsoft.com/office/drawing/2014/main" id="{7343FD96-BBA5-5C15-0CA0-E07E14D00678}"/>
              </a:ext>
            </a:extLst>
          </p:cNvPr>
          <p:cNvPicPr/>
          <p:nvPr/>
        </p:nvPicPr>
        <p:blipFill>
          <a:blip r:embed="rId2"/>
          <a:srcRect/>
          <a:stretch>
            <a:fillRect/>
          </a:stretch>
        </p:blipFill>
        <p:spPr>
          <a:xfrm>
            <a:off x="5560705" y="749596"/>
            <a:ext cx="2743200" cy="1943100"/>
          </a:xfrm>
          <a:prstGeom prst="rect">
            <a:avLst/>
          </a:prstGeom>
          <a:ln/>
        </p:spPr>
      </p:pic>
      <p:pic>
        <p:nvPicPr>
          <p:cNvPr id="4" name="image12.png">
            <a:extLst>
              <a:ext uri="{FF2B5EF4-FFF2-40B4-BE49-F238E27FC236}">
                <a16:creationId xmlns:a16="http://schemas.microsoft.com/office/drawing/2014/main" id="{5F6EF740-39F1-7A54-9A6B-AC72941338E1}"/>
              </a:ext>
            </a:extLst>
          </p:cNvPr>
          <p:cNvPicPr/>
          <p:nvPr/>
        </p:nvPicPr>
        <p:blipFill>
          <a:blip r:embed="rId3"/>
          <a:srcRect/>
          <a:stretch>
            <a:fillRect/>
          </a:stretch>
        </p:blipFill>
        <p:spPr>
          <a:xfrm>
            <a:off x="1059835" y="2921659"/>
            <a:ext cx="2743200" cy="1943100"/>
          </a:xfrm>
          <a:prstGeom prst="rect">
            <a:avLst/>
          </a:prstGeom>
          <a:ln/>
        </p:spPr>
      </p:pic>
      <p:sp>
        <p:nvSpPr>
          <p:cNvPr id="5" name="Rectangle 4">
            <a:extLst>
              <a:ext uri="{FF2B5EF4-FFF2-40B4-BE49-F238E27FC236}">
                <a16:creationId xmlns:a16="http://schemas.microsoft.com/office/drawing/2014/main" id="{32280A93-C4B7-D8E0-A00E-BF80320E337C}"/>
              </a:ext>
            </a:extLst>
          </p:cNvPr>
          <p:cNvSpPr/>
          <p:nvPr/>
        </p:nvSpPr>
        <p:spPr>
          <a:xfrm>
            <a:off x="616689" y="843517"/>
            <a:ext cx="4182140" cy="19431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lgn="just">
              <a:buFont typeface="Arial" panose="020B0604020202020204" pitchFamily="34" charset="0"/>
              <a:buChar char="•"/>
            </a:pPr>
            <a:r>
              <a:rPr lang="en-IN" sz="1800" dirty="0">
                <a:solidFill>
                  <a:srgbClr val="202122"/>
                </a:solidFill>
                <a:effectLst/>
                <a:highlight>
                  <a:srgbClr val="FFFFFF"/>
                </a:highlight>
                <a:latin typeface="Times New Roman" panose="02020603050405020304" pitchFamily="18" charset="0"/>
                <a:ea typeface="Times New Roman" panose="02020603050405020304" pitchFamily="18" charset="0"/>
              </a:rPr>
              <a:t>The loss function measures the difference between the expected and generated outcomes by the model. </a:t>
            </a:r>
          </a:p>
          <a:p>
            <a:pPr marL="285750" indent="-285750" algn="just">
              <a:buFont typeface="Arial" panose="020B0604020202020204" pitchFamily="34" charset="0"/>
              <a:buChar char="•"/>
            </a:pPr>
            <a:r>
              <a:rPr lang="en-IN" sz="1800" dirty="0">
                <a:solidFill>
                  <a:srgbClr val="202122"/>
                </a:solidFill>
                <a:effectLst/>
                <a:highlight>
                  <a:srgbClr val="FFFFFF"/>
                </a:highlight>
                <a:latin typeface="Times New Roman" panose="02020603050405020304" pitchFamily="18" charset="0"/>
                <a:ea typeface="Times New Roman" panose="02020603050405020304" pitchFamily="18" charset="0"/>
              </a:rPr>
              <a:t>Validation loss is a statistic used to evaluate the performance of a deep learning model on the validation set. </a:t>
            </a:r>
            <a:endParaRPr lang="en-IN" dirty="0"/>
          </a:p>
        </p:txBody>
      </p:sp>
    </p:spTree>
    <p:extLst>
      <p:ext uri="{BB962C8B-B14F-4D97-AF65-F5344CB8AC3E}">
        <p14:creationId xmlns:p14="http://schemas.microsoft.com/office/powerpoint/2010/main" val="600708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42"/>
          <p:cNvSpPr/>
          <p:nvPr/>
        </p:nvSpPr>
        <p:spPr>
          <a:xfrm rot="1771233">
            <a:off x="5672924" y="1393265"/>
            <a:ext cx="3479443" cy="3478241"/>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txBox="1">
            <a:spLocks noGrp="1"/>
          </p:cNvSpPr>
          <p:nvPr>
            <p:ph type="title"/>
          </p:nvPr>
        </p:nvSpPr>
        <p:spPr>
          <a:xfrm>
            <a:off x="446614" y="717832"/>
            <a:ext cx="5797500" cy="4603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t>CONCLUSION</a:t>
            </a:r>
            <a:endParaRPr sz="3500" dirty="0"/>
          </a:p>
        </p:txBody>
      </p:sp>
      <p:pic>
        <p:nvPicPr>
          <p:cNvPr id="1630" name="Google Shape;1630;p42"/>
          <p:cNvPicPr preferRelativeResize="0"/>
          <p:nvPr/>
        </p:nvPicPr>
        <p:blipFill>
          <a:blip r:embed="rId3">
            <a:alphaModFix/>
          </a:blip>
          <a:stretch>
            <a:fillRect/>
          </a:stretch>
        </p:blipFill>
        <p:spPr>
          <a:xfrm>
            <a:off x="5049869" y="429125"/>
            <a:ext cx="1057848" cy="962300"/>
          </a:xfrm>
          <a:prstGeom prst="rect">
            <a:avLst/>
          </a:prstGeom>
          <a:noFill/>
          <a:ln>
            <a:noFill/>
          </a:ln>
        </p:spPr>
      </p:pic>
      <p:grpSp>
        <p:nvGrpSpPr>
          <p:cNvPr id="1638" name="Google Shape;1638;p42"/>
          <p:cNvGrpSpPr/>
          <p:nvPr/>
        </p:nvGrpSpPr>
        <p:grpSpPr>
          <a:xfrm>
            <a:off x="720006" y="4161608"/>
            <a:ext cx="1211612" cy="438051"/>
            <a:chOff x="175552" y="1101686"/>
            <a:chExt cx="520944" cy="188336"/>
          </a:xfrm>
        </p:grpSpPr>
        <p:sp>
          <p:nvSpPr>
            <p:cNvPr id="1639" name="Google Shape;1639;p42"/>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42"/>
          <p:cNvGrpSpPr/>
          <p:nvPr/>
        </p:nvGrpSpPr>
        <p:grpSpPr>
          <a:xfrm>
            <a:off x="7219156" y="539508"/>
            <a:ext cx="1211612" cy="438051"/>
            <a:chOff x="175552" y="1101686"/>
            <a:chExt cx="520944" cy="188336"/>
          </a:xfrm>
        </p:grpSpPr>
        <p:sp>
          <p:nvSpPr>
            <p:cNvPr id="1664" name="Google Shape;1664;p42"/>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42"/>
          <p:cNvGrpSpPr/>
          <p:nvPr/>
        </p:nvGrpSpPr>
        <p:grpSpPr>
          <a:xfrm>
            <a:off x="3391885" y="201464"/>
            <a:ext cx="745978" cy="516368"/>
            <a:chOff x="923424" y="1580182"/>
            <a:chExt cx="1171264" cy="810752"/>
          </a:xfrm>
        </p:grpSpPr>
        <p:sp>
          <p:nvSpPr>
            <p:cNvPr id="1689" name="Google Shape;1689;p42"/>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Rounded Corners 1">
            <a:extLst>
              <a:ext uri="{FF2B5EF4-FFF2-40B4-BE49-F238E27FC236}">
                <a16:creationId xmlns:a16="http://schemas.microsoft.com/office/drawing/2014/main" id="{C7B920B2-A964-DAAB-EB78-10417648B341}"/>
              </a:ext>
            </a:extLst>
          </p:cNvPr>
          <p:cNvSpPr/>
          <p:nvPr/>
        </p:nvSpPr>
        <p:spPr>
          <a:xfrm>
            <a:off x="227401" y="1307273"/>
            <a:ext cx="4702848" cy="282577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rtl="0">
              <a:spcBef>
                <a:spcPts val="0"/>
              </a:spcBef>
              <a:spcAft>
                <a:spcPts val="0"/>
              </a:spcAft>
            </a:pPr>
            <a:r>
              <a:rPr lang="en-US" sz="1500" b="0" i="0" u="none" strike="noStrike" dirty="0">
                <a:solidFill>
                  <a:srgbClr val="202124"/>
                </a:solidFill>
                <a:effectLst/>
                <a:latin typeface="Roboto" panose="02000000000000000000" pitchFamily="2" charset="0"/>
                <a:ea typeface="Roboto" panose="02000000000000000000" pitchFamily="2" charset="0"/>
                <a:cs typeface="Roboto" panose="02000000000000000000" pitchFamily="2" charset="0"/>
              </a:rPr>
              <a:t>With the help of LRCN, we have developed a model</a:t>
            </a:r>
            <a:r>
              <a:rPr lang="en-US" sz="1500" dirty="0">
                <a:latin typeface="Roboto" panose="02000000000000000000" pitchFamily="2" charset="0"/>
                <a:ea typeface="Roboto" panose="02000000000000000000" pitchFamily="2" charset="0"/>
                <a:cs typeface="Roboto" panose="02000000000000000000" pitchFamily="2" charset="0"/>
              </a:rPr>
              <a:t> </a:t>
            </a:r>
            <a:r>
              <a:rPr lang="en-US" sz="1500" b="0" i="0" u="none" strike="noStrike" dirty="0">
                <a:solidFill>
                  <a:srgbClr val="202124"/>
                </a:solidFill>
                <a:effectLst/>
                <a:latin typeface="Roboto" panose="02000000000000000000" pitchFamily="2" charset="0"/>
                <a:ea typeface="Roboto" panose="02000000000000000000" pitchFamily="2" charset="0"/>
                <a:cs typeface="Roboto" panose="02000000000000000000" pitchFamily="2" charset="0"/>
              </a:rPr>
              <a:t>for suspicious human activity detection using</a:t>
            </a:r>
            <a:r>
              <a:rPr lang="en-US" sz="1500" dirty="0">
                <a:latin typeface="Roboto" panose="02000000000000000000" pitchFamily="2" charset="0"/>
                <a:ea typeface="Roboto" panose="02000000000000000000" pitchFamily="2" charset="0"/>
                <a:cs typeface="Roboto" panose="02000000000000000000" pitchFamily="2" charset="0"/>
              </a:rPr>
              <a:t> </a:t>
            </a:r>
            <a:r>
              <a:rPr lang="en-US" sz="1500" b="0" i="0" u="none" strike="noStrike" dirty="0">
                <a:solidFill>
                  <a:srgbClr val="202124"/>
                </a:solidFill>
                <a:effectLst/>
                <a:latin typeface="Roboto" panose="02000000000000000000" pitchFamily="2" charset="0"/>
                <a:ea typeface="Roboto" panose="02000000000000000000" pitchFamily="2" charset="0"/>
                <a:cs typeface="Roboto" panose="02000000000000000000" pitchFamily="2" charset="0"/>
              </a:rPr>
              <a:t>artificial intelligence and deep learning concepts</a:t>
            </a:r>
            <a:r>
              <a:rPr lang="en-US" sz="1500" dirty="0">
                <a:latin typeface="Roboto" panose="02000000000000000000" pitchFamily="2" charset="0"/>
                <a:ea typeface="Roboto" panose="02000000000000000000" pitchFamily="2" charset="0"/>
                <a:cs typeface="Roboto" panose="02000000000000000000" pitchFamily="2" charset="0"/>
              </a:rPr>
              <a:t> </a:t>
            </a:r>
            <a:r>
              <a:rPr lang="en-US" sz="1500" b="0" i="0" u="none" strike="noStrike" dirty="0">
                <a:solidFill>
                  <a:srgbClr val="202124"/>
                </a:solidFill>
                <a:effectLst/>
                <a:latin typeface="Roboto" panose="02000000000000000000" pitchFamily="2" charset="0"/>
                <a:ea typeface="Roboto" panose="02000000000000000000" pitchFamily="2" charset="0"/>
                <a:cs typeface="Roboto" panose="02000000000000000000" pitchFamily="2" charset="0"/>
              </a:rPr>
              <a:t>based on the LRCN model by combining CNNs and</a:t>
            </a:r>
            <a:r>
              <a:rPr lang="en-US" sz="1500" dirty="0">
                <a:latin typeface="Roboto" panose="02000000000000000000" pitchFamily="2" charset="0"/>
                <a:ea typeface="Roboto" panose="02000000000000000000" pitchFamily="2" charset="0"/>
                <a:cs typeface="Roboto" panose="02000000000000000000" pitchFamily="2" charset="0"/>
              </a:rPr>
              <a:t> </a:t>
            </a:r>
            <a:r>
              <a:rPr lang="en-US" sz="1500" b="0" i="0" u="none" strike="noStrike" dirty="0">
                <a:solidFill>
                  <a:srgbClr val="202124"/>
                </a:solidFill>
                <a:effectLst/>
                <a:latin typeface="Roboto" panose="02000000000000000000" pitchFamily="2" charset="0"/>
                <a:ea typeface="Roboto" panose="02000000000000000000" pitchFamily="2" charset="0"/>
                <a:cs typeface="Roboto" panose="02000000000000000000" pitchFamily="2" charset="0"/>
              </a:rPr>
              <a:t>LSTMs. The resulting model detects suspicious</a:t>
            </a:r>
            <a:r>
              <a:rPr lang="en-US" sz="1500" dirty="0">
                <a:latin typeface="Roboto" panose="02000000000000000000" pitchFamily="2" charset="0"/>
                <a:ea typeface="Roboto" panose="02000000000000000000" pitchFamily="2" charset="0"/>
                <a:cs typeface="Roboto" panose="02000000000000000000" pitchFamily="2" charset="0"/>
              </a:rPr>
              <a:t> </a:t>
            </a:r>
            <a:r>
              <a:rPr lang="en-US" sz="1500" b="0" i="0" u="none" strike="noStrike" dirty="0">
                <a:solidFill>
                  <a:srgbClr val="202124"/>
                </a:solidFill>
                <a:effectLst/>
                <a:latin typeface="Roboto" panose="02000000000000000000" pitchFamily="2" charset="0"/>
                <a:ea typeface="Roboto" panose="02000000000000000000" pitchFamily="2" charset="0"/>
                <a:cs typeface="Roboto" panose="02000000000000000000" pitchFamily="2" charset="0"/>
              </a:rPr>
              <a:t>activities that fall under 13 different categories, including bullying, firing, attack, robbery, blast,</a:t>
            </a:r>
            <a:r>
              <a:rPr lang="en-US" sz="1500" dirty="0">
                <a:latin typeface="Roboto" panose="02000000000000000000" pitchFamily="2" charset="0"/>
                <a:ea typeface="Roboto" panose="02000000000000000000" pitchFamily="2" charset="0"/>
                <a:cs typeface="Roboto" panose="02000000000000000000" pitchFamily="2" charset="0"/>
              </a:rPr>
              <a:t> </a:t>
            </a:r>
            <a:r>
              <a:rPr lang="en-US" sz="1500" b="0" i="0" u="none" strike="noStrike" dirty="0">
                <a:solidFill>
                  <a:srgbClr val="202124"/>
                </a:solidFill>
                <a:effectLst/>
                <a:latin typeface="Roboto" panose="02000000000000000000" pitchFamily="2" charset="0"/>
                <a:ea typeface="Roboto" panose="02000000000000000000" pitchFamily="2" charset="0"/>
                <a:cs typeface="Roboto" panose="02000000000000000000" pitchFamily="2" charset="0"/>
              </a:rPr>
              <a:t>violence, extortion, gunshot, filching, annexation, and</a:t>
            </a:r>
            <a:r>
              <a:rPr lang="en-US" sz="1500" dirty="0">
                <a:latin typeface="Roboto" panose="02000000000000000000" pitchFamily="2" charset="0"/>
                <a:ea typeface="Roboto" panose="02000000000000000000" pitchFamily="2" charset="0"/>
                <a:cs typeface="Roboto" panose="02000000000000000000" pitchFamily="2" charset="0"/>
              </a:rPr>
              <a:t> </a:t>
            </a:r>
            <a:r>
              <a:rPr lang="en-US" sz="1500" b="0" i="0" u="none" strike="noStrike" dirty="0">
                <a:solidFill>
                  <a:srgbClr val="202124"/>
                </a:solidFill>
                <a:effectLst/>
                <a:latin typeface="Roboto" panose="02000000000000000000" pitchFamily="2" charset="0"/>
                <a:ea typeface="Roboto" panose="02000000000000000000" pitchFamily="2" charset="0"/>
                <a:cs typeface="Roboto" panose="02000000000000000000" pitchFamily="2" charset="0"/>
              </a:rPr>
              <a:t>rifling.</a:t>
            </a:r>
            <a:endParaRPr lang="en-US" sz="1500" b="0" dirty="0">
              <a:effectLst/>
              <a:latin typeface="Roboto" panose="02000000000000000000" pitchFamily="2" charset="0"/>
              <a:ea typeface="Roboto" panose="02000000000000000000" pitchFamily="2" charset="0"/>
              <a:cs typeface="Roboto" panose="02000000000000000000" pitchFamily="2" charset="0"/>
            </a:endParaRPr>
          </a:p>
          <a:p>
            <a:pPr algn="just"/>
            <a:br>
              <a:rPr lang="en-US" sz="1500" dirty="0">
                <a:latin typeface="Roboto" panose="02000000000000000000" pitchFamily="2" charset="0"/>
                <a:ea typeface="Roboto" panose="02000000000000000000" pitchFamily="2" charset="0"/>
                <a:cs typeface="Roboto" panose="02000000000000000000" pitchFamily="2" charset="0"/>
              </a:rPr>
            </a:br>
            <a:endParaRPr lang="en-IN" sz="15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EFE21A72-02D8-87A3-9F0F-24A653308173}"/>
              </a:ext>
            </a:extLst>
          </p:cNvPr>
          <p:cNvPicPr>
            <a:picLocks noChangeAspect="1"/>
          </p:cNvPicPr>
          <p:nvPr/>
        </p:nvPicPr>
        <p:blipFill>
          <a:blip r:embed="rId4"/>
          <a:stretch>
            <a:fillRect/>
          </a:stretch>
        </p:blipFill>
        <p:spPr>
          <a:xfrm>
            <a:off x="6226733" y="1823246"/>
            <a:ext cx="2405646" cy="240564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38"/>
          <p:cNvSpPr/>
          <p:nvPr/>
        </p:nvSpPr>
        <p:spPr>
          <a:xfrm>
            <a:off x="7716394" y="3444437"/>
            <a:ext cx="661200" cy="5727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ENHANCEMENT</a:t>
            </a:r>
            <a:endParaRPr dirty="0"/>
          </a:p>
        </p:txBody>
      </p:sp>
      <p:sp>
        <p:nvSpPr>
          <p:cNvPr id="1380" name="Google Shape;1380;p38"/>
          <p:cNvSpPr txBox="1">
            <a:spLocks noGrp="1"/>
          </p:cNvSpPr>
          <p:nvPr>
            <p:ph type="subTitle" idx="1"/>
          </p:nvPr>
        </p:nvSpPr>
        <p:spPr>
          <a:xfrm>
            <a:off x="2707122" y="3880931"/>
            <a:ext cx="5060700" cy="533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Improvising the model to detect real-time suspicious activities instead of identifying through surveillance footage</a:t>
            </a:r>
            <a:endParaRPr dirty="0"/>
          </a:p>
        </p:txBody>
      </p:sp>
      <p:sp>
        <p:nvSpPr>
          <p:cNvPr id="1381" name="Google Shape;1381;p38"/>
          <p:cNvSpPr txBox="1">
            <a:spLocks noGrp="1"/>
          </p:cNvSpPr>
          <p:nvPr>
            <p:ph type="subTitle" idx="2"/>
          </p:nvPr>
        </p:nvSpPr>
        <p:spPr>
          <a:xfrm>
            <a:off x="1401998" y="1912906"/>
            <a:ext cx="5060700" cy="6588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effectLst/>
                <a:latin typeface="Barlow" panose="00000500000000000000" pitchFamily="2" charset="0"/>
                <a:ea typeface="Times New Roman" panose="02020603050405020304" pitchFamily="18" charset="0"/>
              </a:rPr>
              <a:t>evaluating various designs and comparing them to increase the speed of forecasts for weapons. </a:t>
            </a:r>
            <a:endParaRPr dirty="0">
              <a:latin typeface="Barlow" panose="00000500000000000000" pitchFamily="2" charset="0"/>
            </a:endParaRPr>
          </a:p>
        </p:txBody>
      </p:sp>
      <p:sp>
        <p:nvSpPr>
          <p:cNvPr id="1382" name="Google Shape;1382;p38"/>
          <p:cNvSpPr txBox="1">
            <a:spLocks noGrp="1"/>
          </p:cNvSpPr>
          <p:nvPr>
            <p:ph type="subTitle" idx="3"/>
          </p:nvPr>
        </p:nvSpPr>
        <p:spPr>
          <a:xfrm>
            <a:off x="2655694" y="3500873"/>
            <a:ext cx="5060700" cy="53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Real-time detection</a:t>
            </a:r>
            <a:endParaRPr dirty="0"/>
          </a:p>
        </p:txBody>
      </p:sp>
      <p:sp>
        <p:nvSpPr>
          <p:cNvPr id="1383" name="Google Shape;1383;p38"/>
          <p:cNvSpPr txBox="1">
            <a:spLocks noGrp="1"/>
          </p:cNvSpPr>
          <p:nvPr>
            <p:ph type="subTitle" idx="4"/>
          </p:nvPr>
        </p:nvSpPr>
        <p:spPr>
          <a:xfrm>
            <a:off x="1401998" y="1519988"/>
            <a:ext cx="5060700" cy="53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Increase speed</a:t>
            </a:r>
            <a:endParaRPr dirty="0"/>
          </a:p>
        </p:txBody>
      </p:sp>
      <p:grpSp>
        <p:nvGrpSpPr>
          <p:cNvPr id="1384" name="Google Shape;1384;p38"/>
          <p:cNvGrpSpPr/>
          <p:nvPr/>
        </p:nvGrpSpPr>
        <p:grpSpPr>
          <a:xfrm>
            <a:off x="720006" y="4161608"/>
            <a:ext cx="1211612" cy="438051"/>
            <a:chOff x="175552" y="1101686"/>
            <a:chExt cx="520944" cy="188336"/>
          </a:xfrm>
        </p:grpSpPr>
        <p:sp>
          <p:nvSpPr>
            <p:cNvPr id="1385" name="Google Shape;1385;p38"/>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9" name="Google Shape;1409;p38"/>
          <p:cNvSpPr/>
          <p:nvPr/>
        </p:nvSpPr>
        <p:spPr>
          <a:xfrm rot="1771310">
            <a:off x="3148225" y="43972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0" name="Google Shape;1410;p38"/>
          <p:cNvPicPr preferRelativeResize="0"/>
          <p:nvPr/>
        </p:nvPicPr>
        <p:blipFill rotWithShape="1">
          <a:blip r:embed="rId3">
            <a:alphaModFix/>
          </a:blip>
          <a:srcRect l="28959" t="12546" r="12546" b="12546"/>
          <a:stretch/>
        </p:blipFill>
        <p:spPr>
          <a:xfrm rot="10800000">
            <a:off x="6673474" y="1704152"/>
            <a:ext cx="726651" cy="596548"/>
          </a:xfrm>
          <a:prstGeom prst="rect">
            <a:avLst/>
          </a:prstGeom>
          <a:noFill/>
          <a:ln>
            <a:noFill/>
          </a:ln>
        </p:spPr>
      </p:pic>
      <p:grpSp>
        <p:nvGrpSpPr>
          <p:cNvPr id="1411" name="Google Shape;1411;p38"/>
          <p:cNvGrpSpPr/>
          <p:nvPr/>
        </p:nvGrpSpPr>
        <p:grpSpPr>
          <a:xfrm>
            <a:off x="7219156" y="539508"/>
            <a:ext cx="1211612" cy="438051"/>
            <a:chOff x="175552" y="1101686"/>
            <a:chExt cx="520944" cy="188336"/>
          </a:xfrm>
        </p:grpSpPr>
        <p:sp>
          <p:nvSpPr>
            <p:cNvPr id="1412" name="Google Shape;1412;p38"/>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38"/>
          <p:cNvGrpSpPr/>
          <p:nvPr/>
        </p:nvGrpSpPr>
        <p:grpSpPr>
          <a:xfrm>
            <a:off x="7881920" y="3593035"/>
            <a:ext cx="349050" cy="349075"/>
            <a:chOff x="7146300" y="3247475"/>
            <a:chExt cx="349050" cy="349075"/>
          </a:xfrm>
        </p:grpSpPr>
        <p:sp>
          <p:nvSpPr>
            <p:cNvPr id="1437" name="Google Shape;1437;p38"/>
            <p:cNvSpPr/>
            <p:nvPr/>
          </p:nvSpPr>
          <p:spPr>
            <a:xfrm>
              <a:off x="7308500" y="3417450"/>
              <a:ext cx="24650" cy="24675"/>
            </a:xfrm>
            <a:custGeom>
              <a:avLst/>
              <a:gdLst/>
              <a:ahLst/>
              <a:cxnLst/>
              <a:rect l="l" t="t" r="r" b="b"/>
              <a:pathLst>
                <a:path w="986" h="987" extrusionOk="0">
                  <a:moveTo>
                    <a:pt x="493" y="1"/>
                  </a:moveTo>
                  <a:cubicBezTo>
                    <a:pt x="222" y="1"/>
                    <a:pt x="0" y="221"/>
                    <a:pt x="0" y="494"/>
                  </a:cubicBezTo>
                  <a:cubicBezTo>
                    <a:pt x="0" y="765"/>
                    <a:pt x="222" y="986"/>
                    <a:pt x="493" y="986"/>
                  </a:cubicBezTo>
                  <a:cubicBezTo>
                    <a:pt x="766" y="986"/>
                    <a:pt x="986" y="765"/>
                    <a:pt x="986" y="494"/>
                  </a:cubicBezTo>
                  <a:cubicBezTo>
                    <a:pt x="986" y="222"/>
                    <a:pt x="766" y="1"/>
                    <a:pt x="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7259150" y="3363400"/>
              <a:ext cx="123400" cy="132750"/>
            </a:xfrm>
            <a:custGeom>
              <a:avLst/>
              <a:gdLst/>
              <a:ahLst/>
              <a:cxnLst/>
              <a:rect l="l" t="t" r="r" b="b"/>
              <a:pathLst>
                <a:path w="4936" h="5310" extrusionOk="0">
                  <a:moveTo>
                    <a:pt x="2467" y="1346"/>
                  </a:moveTo>
                  <a:cubicBezTo>
                    <a:pt x="3190" y="1346"/>
                    <a:pt x="3778" y="1933"/>
                    <a:pt x="3778" y="2656"/>
                  </a:cubicBezTo>
                  <a:cubicBezTo>
                    <a:pt x="3778" y="3378"/>
                    <a:pt x="3190" y="3965"/>
                    <a:pt x="2467" y="3965"/>
                  </a:cubicBezTo>
                  <a:cubicBezTo>
                    <a:pt x="1745" y="3965"/>
                    <a:pt x="1158" y="3378"/>
                    <a:pt x="1158" y="2656"/>
                  </a:cubicBezTo>
                  <a:cubicBezTo>
                    <a:pt x="1158" y="1933"/>
                    <a:pt x="1745" y="1346"/>
                    <a:pt x="2467" y="1346"/>
                  </a:cubicBezTo>
                  <a:close/>
                  <a:moveTo>
                    <a:pt x="2130" y="0"/>
                  </a:moveTo>
                  <a:lnTo>
                    <a:pt x="2004" y="533"/>
                  </a:lnTo>
                  <a:lnTo>
                    <a:pt x="1788" y="605"/>
                  </a:lnTo>
                  <a:cubicBezTo>
                    <a:pt x="1508" y="698"/>
                    <a:pt x="1254" y="845"/>
                    <a:pt x="1032" y="1042"/>
                  </a:cubicBezTo>
                  <a:lnTo>
                    <a:pt x="862" y="1194"/>
                  </a:lnTo>
                  <a:lnTo>
                    <a:pt x="338" y="1037"/>
                  </a:lnTo>
                  <a:lnTo>
                    <a:pt x="0" y="1621"/>
                  </a:lnTo>
                  <a:lnTo>
                    <a:pt x="399" y="1994"/>
                  </a:lnTo>
                  <a:lnTo>
                    <a:pt x="352" y="2219"/>
                  </a:lnTo>
                  <a:cubicBezTo>
                    <a:pt x="323" y="2361"/>
                    <a:pt x="308" y="2508"/>
                    <a:pt x="308" y="2656"/>
                  </a:cubicBezTo>
                  <a:cubicBezTo>
                    <a:pt x="308" y="2803"/>
                    <a:pt x="323" y="2950"/>
                    <a:pt x="352" y="3092"/>
                  </a:cubicBezTo>
                  <a:lnTo>
                    <a:pt x="399" y="3315"/>
                  </a:lnTo>
                  <a:lnTo>
                    <a:pt x="0" y="3691"/>
                  </a:lnTo>
                  <a:lnTo>
                    <a:pt x="338" y="4274"/>
                  </a:lnTo>
                  <a:lnTo>
                    <a:pt x="862" y="4117"/>
                  </a:lnTo>
                  <a:lnTo>
                    <a:pt x="1032" y="4269"/>
                  </a:lnTo>
                  <a:cubicBezTo>
                    <a:pt x="1254" y="4466"/>
                    <a:pt x="1508" y="4613"/>
                    <a:pt x="1788" y="4706"/>
                  </a:cubicBezTo>
                  <a:lnTo>
                    <a:pt x="2004" y="4777"/>
                  </a:lnTo>
                  <a:lnTo>
                    <a:pt x="2130" y="5309"/>
                  </a:lnTo>
                  <a:lnTo>
                    <a:pt x="2804" y="5309"/>
                  </a:lnTo>
                  <a:lnTo>
                    <a:pt x="2930" y="4777"/>
                  </a:lnTo>
                  <a:lnTo>
                    <a:pt x="3147" y="4706"/>
                  </a:lnTo>
                  <a:cubicBezTo>
                    <a:pt x="3428" y="4613"/>
                    <a:pt x="3681" y="4466"/>
                    <a:pt x="3902" y="4269"/>
                  </a:cubicBezTo>
                  <a:lnTo>
                    <a:pt x="4074" y="4117"/>
                  </a:lnTo>
                  <a:lnTo>
                    <a:pt x="4598" y="4274"/>
                  </a:lnTo>
                  <a:lnTo>
                    <a:pt x="4936" y="3691"/>
                  </a:lnTo>
                  <a:lnTo>
                    <a:pt x="4537" y="3315"/>
                  </a:lnTo>
                  <a:lnTo>
                    <a:pt x="4584" y="3092"/>
                  </a:lnTo>
                  <a:cubicBezTo>
                    <a:pt x="4612" y="2950"/>
                    <a:pt x="4627" y="2803"/>
                    <a:pt x="4627" y="2656"/>
                  </a:cubicBezTo>
                  <a:cubicBezTo>
                    <a:pt x="4627" y="2508"/>
                    <a:pt x="4613" y="2361"/>
                    <a:pt x="4584" y="2219"/>
                  </a:cubicBezTo>
                  <a:lnTo>
                    <a:pt x="4537" y="1994"/>
                  </a:lnTo>
                  <a:lnTo>
                    <a:pt x="4936" y="1621"/>
                  </a:lnTo>
                  <a:lnTo>
                    <a:pt x="4598" y="1035"/>
                  </a:lnTo>
                  <a:lnTo>
                    <a:pt x="4598" y="1037"/>
                  </a:lnTo>
                  <a:lnTo>
                    <a:pt x="4073" y="1194"/>
                  </a:lnTo>
                  <a:lnTo>
                    <a:pt x="3902" y="1042"/>
                  </a:lnTo>
                  <a:cubicBezTo>
                    <a:pt x="3681" y="845"/>
                    <a:pt x="3426" y="698"/>
                    <a:pt x="3147" y="605"/>
                  </a:cubicBezTo>
                  <a:lnTo>
                    <a:pt x="2930" y="533"/>
                  </a:lnTo>
                  <a:lnTo>
                    <a:pt x="2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7331075" y="3247475"/>
              <a:ext cx="164275" cy="349075"/>
            </a:xfrm>
            <a:custGeom>
              <a:avLst/>
              <a:gdLst/>
              <a:ahLst/>
              <a:cxnLst/>
              <a:rect l="l" t="t" r="r" b="b"/>
              <a:pathLst>
                <a:path w="6571" h="13963" extrusionOk="0">
                  <a:moveTo>
                    <a:pt x="5290" y="1"/>
                  </a:moveTo>
                  <a:cubicBezTo>
                    <a:pt x="4582" y="1"/>
                    <a:pt x="4008" y="576"/>
                    <a:pt x="4008" y="1284"/>
                  </a:cubicBezTo>
                  <a:cubicBezTo>
                    <a:pt x="4008" y="1846"/>
                    <a:pt x="4374" y="2326"/>
                    <a:pt x="4879" y="2498"/>
                  </a:cubicBezTo>
                  <a:lnTo>
                    <a:pt x="4879" y="3361"/>
                  </a:lnTo>
                  <a:lnTo>
                    <a:pt x="4221" y="3361"/>
                  </a:lnTo>
                  <a:lnTo>
                    <a:pt x="0" y="1145"/>
                  </a:lnTo>
                  <a:lnTo>
                    <a:pt x="0" y="3819"/>
                  </a:lnTo>
                  <a:lnTo>
                    <a:pt x="576" y="3819"/>
                  </a:lnTo>
                  <a:lnTo>
                    <a:pt x="748" y="4548"/>
                  </a:lnTo>
                  <a:cubicBezTo>
                    <a:pt x="976" y="4644"/>
                    <a:pt x="1191" y="4768"/>
                    <a:pt x="1389" y="4918"/>
                  </a:cubicBezTo>
                  <a:lnTo>
                    <a:pt x="2107" y="4703"/>
                  </a:lnTo>
                  <a:lnTo>
                    <a:pt x="3090" y="6408"/>
                  </a:lnTo>
                  <a:lnTo>
                    <a:pt x="2545" y="6922"/>
                  </a:lnTo>
                  <a:cubicBezTo>
                    <a:pt x="2561" y="7045"/>
                    <a:pt x="2568" y="7169"/>
                    <a:pt x="2568" y="7293"/>
                  </a:cubicBezTo>
                  <a:cubicBezTo>
                    <a:pt x="2568" y="7417"/>
                    <a:pt x="2560" y="7541"/>
                    <a:pt x="2545" y="7663"/>
                  </a:cubicBezTo>
                  <a:lnTo>
                    <a:pt x="3090" y="8175"/>
                  </a:lnTo>
                  <a:lnTo>
                    <a:pt x="2107" y="9882"/>
                  </a:lnTo>
                  <a:lnTo>
                    <a:pt x="1389" y="9665"/>
                  </a:lnTo>
                  <a:cubicBezTo>
                    <a:pt x="1191" y="9817"/>
                    <a:pt x="976" y="9941"/>
                    <a:pt x="748" y="10037"/>
                  </a:cubicBezTo>
                  <a:lnTo>
                    <a:pt x="576" y="10765"/>
                  </a:lnTo>
                  <a:lnTo>
                    <a:pt x="0" y="10765"/>
                  </a:lnTo>
                  <a:lnTo>
                    <a:pt x="0" y="13432"/>
                  </a:lnTo>
                  <a:cubicBezTo>
                    <a:pt x="1222" y="13071"/>
                    <a:pt x="2317" y="12334"/>
                    <a:pt x="3109" y="11332"/>
                  </a:cubicBezTo>
                  <a:cubicBezTo>
                    <a:pt x="3292" y="11100"/>
                    <a:pt x="3456" y="10857"/>
                    <a:pt x="3603" y="10604"/>
                  </a:cubicBezTo>
                  <a:lnTo>
                    <a:pt x="4881" y="10604"/>
                  </a:lnTo>
                  <a:lnTo>
                    <a:pt x="4881" y="11467"/>
                  </a:lnTo>
                  <a:cubicBezTo>
                    <a:pt x="4374" y="11638"/>
                    <a:pt x="4008" y="12117"/>
                    <a:pt x="4008" y="12681"/>
                  </a:cubicBezTo>
                  <a:cubicBezTo>
                    <a:pt x="4008" y="13389"/>
                    <a:pt x="4582" y="13962"/>
                    <a:pt x="5290" y="13962"/>
                  </a:cubicBezTo>
                  <a:cubicBezTo>
                    <a:pt x="5996" y="13962"/>
                    <a:pt x="6571" y="13389"/>
                    <a:pt x="6571" y="12681"/>
                  </a:cubicBezTo>
                  <a:cubicBezTo>
                    <a:pt x="6571" y="12117"/>
                    <a:pt x="6206" y="11638"/>
                    <a:pt x="5698" y="11467"/>
                  </a:cubicBezTo>
                  <a:lnTo>
                    <a:pt x="5698" y="9786"/>
                  </a:lnTo>
                  <a:lnTo>
                    <a:pt x="4000" y="9786"/>
                  </a:lnTo>
                  <a:cubicBezTo>
                    <a:pt x="4289" y="9062"/>
                    <a:pt x="4441" y="8281"/>
                    <a:pt x="4441" y="7496"/>
                  </a:cubicBezTo>
                  <a:lnTo>
                    <a:pt x="4441" y="7392"/>
                  </a:lnTo>
                  <a:lnTo>
                    <a:pt x="6163" y="7392"/>
                  </a:lnTo>
                  <a:lnTo>
                    <a:pt x="6163" y="6573"/>
                  </a:lnTo>
                  <a:lnTo>
                    <a:pt x="4441" y="6573"/>
                  </a:lnTo>
                  <a:lnTo>
                    <a:pt x="4441" y="4179"/>
                  </a:lnTo>
                  <a:lnTo>
                    <a:pt x="5698" y="4179"/>
                  </a:lnTo>
                  <a:lnTo>
                    <a:pt x="5698" y="2498"/>
                  </a:lnTo>
                  <a:cubicBezTo>
                    <a:pt x="6206" y="2326"/>
                    <a:pt x="6571" y="1846"/>
                    <a:pt x="6571" y="1284"/>
                  </a:cubicBezTo>
                  <a:cubicBezTo>
                    <a:pt x="6571" y="576"/>
                    <a:pt x="5996" y="1"/>
                    <a:pt x="5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7146300" y="3247525"/>
              <a:ext cx="164325" cy="349025"/>
            </a:xfrm>
            <a:custGeom>
              <a:avLst/>
              <a:gdLst/>
              <a:ahLst/>
              <a:cxnLst/>
              <a:rect l="l" t="t" r="r" b="b"/>
              <a:pathLst>
                <a:path w="6573" h="13961" extrusionOk="0">
                  <a:moveTo>
                    <a:pt x="1283" y="1"/>
                  </a:moveTo>
                  <a:cubicBezTo>
                    <a:pt x="576" y="1"/>
                    <a:pt x="0" y="574"/>
                    <a:pt x="0" y="1282"/>
                  </a:cubicBezTo>
                  <a:cubicBezTo>
                    <a:pt x="0" y="1846"/>
                    <a:pt x="367" y="2325"/>
                    <a:pt x="873" y="2496"/>
                  </a:cubicBezTo>
                  <a:lnTo>
                    <a:pt x="873" y="4177"/>
                  </a:lnTo>
                  <a:lnTo>
                    <a:pt x="2130" y="4177"/>
                  </a:lnTo>
                  <a:lnTo>
                    <a:pt x="2130" y="6571"/>
                  </a:lnTo>
                  <a:lnTo>
                    <a:pt x="410" y="6571"/>
                  </a:lnTo>
                  <a:lnTo>
                    <a:pt x="410" y="7390"/>
                  </a:lnTo>
                  <a:lnTo>
                    <a:pt x="2130" y="7390"/>
                  </a:lnTo>
                  <a:lnTo>
                    <a:pt x="2130" y="7494"/>
                  </a:lnTo>
                  <a:cubicBezTo>
                    <a:pt x="2130" y="8279"/>
                    <a:pt x="2282" y="9060"/>
                    <a:pt x="2571" y="9784"/>
                  </a:cubicBezTo>
                  <a:lnTo>
                    <a:pt x="873" y="9784"/>
                  </a:lnTo>
                  <a:lnTo>
                    <a:pt x="873" y="11465"/>
                  </a:lnTo>
                  <a:cubicBezTo>
                    <a:pt x="367" y="11636"/>
                    <a:pt x="2" y="12115"/>
                    <a:pt x="2" y="12679"/>
                  </a:cubicBezTo>
                  <a:cubicBezTo>
                    <a:pt x="2" y="13387"/>
                    <a:pt x="576" y="13960"/>
                    <a:pt x="1283" y="13960"/>
                  </a:cubicBezTo>
                  <a:cubicBezTo>
                    <a:pt x="1989" y="13960"/>
                    <a:pt x="2565" y="13387"/>
                    <a:pt x="2565" y="12679"/>
                  </a:cubicBezTo>
                  <a:cubicBezTo>
                    <a:pt x="2565" y="12115"/>
                    <a:pt x="2198" y="11636"/>
                    <a:pt x="1692" y="11465"/>
                  </a:cubicBezTo>
                  <a:lnTo>
                    <a:pt x="1692" y="10602"/>
                  </a:lnTo>
                  <a:lnTo>
                    <a:pt x="2968" y="10602"/>
                  </a:lnTo>
                  <a:cubicBezTo>
                    <a:pt x="3115" y="10855"/>
                    <a:pt x="3281" y="11098"/>
                    <a:pt x="3463" y="11330"/>
                  </a:cubicBezTo>
                  <a:cubicBezTo>
                    <a:pt x="4255" y="12332"/>
                    <a:pt x="5351" y="13069"/>
                    <a:pt x="6573" y="13430"/>
                  </a:cubicBezTo>
                  <a:lnTo>
                    <a:pt x="6573" y="10763"/>
                  </a:lnTo>
                  <a:lnTo>
                    <a:pt x="5997" y="10763"/>
                  </a:lnTo>
                  <a:lnTo>
                    <a:pt x="5825" y="10035"/>
                  </a:lnTo>
                  <a:cubicBezTo>
                    <a:pt x="5596" y="9939"/>
                    <a:pt x="5381" y="9815"/>
                    <a:pt x="5184" y="9663"/>
                  </a:cubicBezTo>
                  <a:lnTo>
                    <a:pt x="4466" y="9880"/>
                  </a:lnTo>
                  <a:lnTo>
                    <a:pt x="3481" y="8173"/>
                  </a:lnTo>
                  <a:lnTo>
                    <a:pt x="4026" y="7661"/>
                  </a:lnTo>
                  <a:cubicBezTo>
                    <a:pt x="4012" y="7539"/>
                    <a:pt x="4003" y="7415"/>
                    <a:pt x="4003" y="7291"/>
                  </a:cubicBezTo>
                  <a:cubicBezTo>
                    <a:pt x="4003" y="7167"/>
                    <a:pt x="4012" y="7043"/>
                    <a:pt x="4026" y="6920"/>
                  </a:cubicBezTo>
                  <a:lnTo>
                    <a:pt x="3481" y="6406"/>
                  </a:lnTo>
                  <a:lnTo>
                    <a:pt x="4466" y="4701"/>
                  </a:lnTo>
                  <a:lnTo>
                    <a:pt x="5184" y="4916"/>
                  </a:lnTo>
                  <a:cubicBezTo>
                    <a:pt x="5381" y="4766"/>
                    <a:pt x="5596" y="4642"/>
                    <a:pt x="5825" y="4546"/>
                  </a:cubicBezTo>
                  <a:lnTo>
                    <a:pt x="5997" y="3817"/>
                  </a:lnTo>
                  <a:lnTo>
                    <a:pt x="6573" y="3817"/>
                  </a:lnTo>
                  <a:lnTo>
                    <a:pt x="6573" y="1143"/>
                  </a:lnTo>
                  <a:lnTo>
                    <a:pt x="2350" y="3359"/>
                  </a:lnTo>
                  <a:lnTo>
                    <a:pt x="1692" y="3359"/>
                  </a:lnTo>
                  <a:lnTo>
                    <a:pt x="1692" y="2496"/>
                  </a:lnTo>
                  <a:cubicBezTo>
                    <a:pt x="2198" y="2325"/>
                    <a:pt x="2565" y="1846"/>
                    <a:pt x="2565" y="1282"/>
                  </a:cubicBezTo>
                  <a:cubicBezTo>
                    <a:pt x="2565" y="574"/>
                    <a:pt x="1989" y="1"/>
                    <a:pt x="1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38"/>
          <p:cNvSpPr/>
          <p:nvPr/>
        </p:nvSpPr>
        <p:spPr>
          <a:xfrm>
            <a:off x="719473" y="1500351"/>
            <a:ext cx="661200" cy="5727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38"/>
          <p:cNvGrpSpPr/>
          <p:nvPr/>
        </p:nvGrpSpPr>
        <p:grpSpPr>
          <a:xfrm>
            <a:off x="893743" y="1633164"/>
            <a:ext cx="312704" cy="312691"/>
            <a:chOff x="1094275" y="3784775"/>
            <a:chExt cx="349000" cy="349025"/>
          </a:xfrm>
        </p:grpSpPr>
        <p:sp>
          <p:nvSpPr>
            <p:cNvPr id="1443" name="Google Shape;1443;p38"/>
            <p:cNvSpPr/>
            <p:nvPr/>
          </p:nvSpPr>
          <p:spPr>
            <a:xfrm>
              <a:off x="1094275" y="4024025"/>
              <a:ext cx="349000" cy="109775"/>
            </a:xfrm>
            <a:custGeom>
              <a:avLst/>
              <a:gdLst/>
              <a:ahLst/>
              <a:cxnLst/>
              <a:rect l="l" t="t" r="r" b="b"/>
              <a:pathLst>
                <a:path w="13960" h="4391" extrusionOk="0">
                  <a:moveTo>
                    <a:pt x="0" y="0"/>
                  </a:moveTo>
                  <a:lnTo>
                    <a:pt x="0" y="1941"/>
                  </a:lnTo>
                  <a:lnTo>
                    <a:pt x="5716" y="1941"/>
                  </a:lnTo>
                  <a:lnTo>
                    <a:pt x="5716" y="2563"/>
                  </a:lnTo>
                  <a:cubicBezTo>
                    <a:pt x="5716" y="3120"/>
                    <a:pt x="5263" y="3573"/>
                    <a:pt x="4707" y="3573"/>
                  </a:cubicBezTo>
                  <a:lnTo>
                    <a:pt x="3608" y="3573"/>
                  </a:lnTo>
                  <a:lnTo>
                    <a:pt x="3608" y="4390"/>
                  </a:lnTo>
                  <a:lnTo>
                    <a:pt x="10352" y="4390"/>
                  </a:lnTo>
                  <a:lnTo>
                    <a:pt x="10352" y="3573"/>
                  </a:lnTo>
                  <a:lnTo>
                    <a:pt x="9254" y="3573"/>
                  </a:lnTo>
                  <a:cubicBezTo>
                    <a:pt x="8697" y="3573"/>
                    <a:pt x="8246" y="3120"/>
                    <a:pt x="8246" y="2563"/>
                  </a:cubicBezTo>
                  <a:lnTo>
                    <a:pt x="8246" y="1941"/>
                  </a:lnTo>
                  <a:lnTo>
                    <a:pt x="13960" y="1941"/>
                  </a:lnTo>
                  <a:lnTo>
                    <a:pt x="13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1254100" y="3878225"/>
              <a:ext cx="29375" cy="29375"/>
            </a:xfrm>
            <a:custGeom>
              <a:avLst/>
              <a:gdLst/>
              <a:ahLst/>
              <a:cxnLst/>
              <a:rect l="l" t="t" r="r" b="b"/>
              <a:pathLst>
                <a:path w="1175" h="1175" extrusionOk="0">
                  <a:moveTo>
                    <a:pt x="588" y="1"/>
                  </a:moveTo>
                  <a:cubicBezTo>
                    <a:pt x="264" y="1"/>
                    <a:pt x="1" y="265"/>
                    <a:pt x="1" y="588"/>
                  </a:cubicBezTo>
                  <a:cubicBezTo>
                    <a:pt x="1" y="912"/>
                    <a:pt x="264" y="1174"/>
                    <a:pt x="588" y="1174"/>
                  </a:cubicBezTo>
                  <a:cubicBezTo>
                    <a:pt x="910" y="1174"/>
                    <a:pt x="1175" y="912"/>
                    <a:pt x="1175" y="588"/>
                  </a:cubicBezTo>
                  <a:cubicBezTo>
                    <a:pt x="1175" y="263"/>
                    <a:pt x="910"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1094275" y="3784775"/>
              <a:ext cx="349000" cy="218850"/>
            </a:xfrm>
            <a:custGeom>
              <a:avLst/>
              <a:gdLst/>
              <a:ahLst/>
              <a:cxnLst/>
              <a:rect l="l" t="t" r="r" b="b"/>
              <a:pathLst>
                <a:path w="13960" h="8754" extrusionOk="0">
                  <a:moveTo>
                    <a:pt x="6981" y="1169"/>
                  </a:moveTo>
                  <a:cubicBezTo>
                    <a:pt x="8720" y="1169"/>
                    <a:pt x="10137" y="2586"/>
                    <a:pt x="10137" y="4326"/>
                  </a:cubicBezTo>
                  <a:lnTo>
                    <a:pt x="10137" y="5329"/>
                  </a:lnTo>
                  <a:cubicBezTo>
                    <a:pt x="10137" y="6038"/>
                    <a:pt x="9560" y="6614"/>
                    <a:pt x="8852" y="6614"/>
                  </a:cubicBezTo>
                  <a:cubicBezTo>
                    <a:pt x="8232" y="6614"/>
                    <a:pt x="7713" y="6174"/>
                    <a:pt x="7593" y="5589"/>
                  </a:cubicBezTo>
                  <a:cubicBezTo>
                    <a:pt x="7407" y="5680"/>
                    <a:pt x="7201" y="5729"/>
                    <a:pt x="6981" y="5729"/>
                  </a:cubicBezTo>
                  <a:cubicBezTo>
                    <a:pt x="6205" y="5729"/>
                    <a:pt x="5575" y="5101"/>
                    <a:pt x="5575" y="4326"/>
                  </a:cubicBezTo>
                  <a:cubicBezTo>
                    <a:pt x="5575" y="3550"/>
                    <a:pt x="6205" y="2920"/>
                    <a:pt x="6981" y="2920"/>
                  </a:cubicBezTo>
                  <a:cubicBezTo>
                    <a:pt x="7755" y="2920"/>
                    <a:pt x="8385" y="3550"/>
                    <a:pt x="8385" y="4326"/>
                  </a:cubicBezTo>
                  <a:lnTo>
                    <a:pt x="8385" y="5329"/>
                  </a:lnTo>
                  <a:cubicBezTo>
                    <a:pt x="8385" y="5587"/>
                    <a:pt x="8595" y="5795"/>
                    <a:pt x="8852" y="5795"/>
                  </a:cubicBezTo>
                  <a:cubicBezTo>
                    <a:pt x="9109" y="5795"/>
                    <a:pt x="9319" y="5587"/>
                    <a:pt x="9319" y="5329"/>
                  </a:cubicBezTo>
                  <a:lnTo>
                    <a:pt x="9319" y="4326"/>
                  </a:lnTo>
                  <a:cubicBezTo>
                    <a:pt x="9319" y="3036"/>
                    <a:pt x="8269" y="1988"/>
                    <a:pt x="6981" y="1988"/>
                  </a:cubicBezTo>
                  <a:cubicBezTo>
                    <a:pt x="5691" y="1988"/>
                    <a:pt x="4643" y="3036"/>
                    <a:pt x="4643" y="4326"/>
                  </a:cubicBezTo>
                  <a:cubicBezTo>
                    <a:pt x="4643" y="5615"/>
                    <a:pt x="5691" y="6663"/>
                    <a:pt x="6981" y="6663"/>
                  </a:cubicBezTo>
                  <a:lnTo>
                    <a:pt x="6981" y="7482"/>
                  </a:lnTo>
                  <a:cubicBezTo>
                    <a:pt x="5240" y="7482"/>
                    <a:pt x="3824" y="6065"/>
                    <a:pt x="3824" y="4326"/>
                  </a:cubicBezTo>
                  <a:cubicBezTo>
                    <a:pt x="3824" y="2584"/>
                    <a:pt x="5240" y="1169"/>
                    <a:pt x="6981" y="1169"/>
                  </a:cubicBezTo>
                  <a:close/>
                  <a:moveTo>
                    <a:pt x="0" y="0"/>
                  </a:moveTo>
                  <a:lnTo>
                    <a:pt x="0" y="8753"/>
                  </a:lnTo>
                  <a:lnTo>
                    <a:pt x="13960" y="8753"/>
                  </a:lnTo>
                  <a:lnTo>
                    <a:pt x="13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E39043C-8C50-41E4-727D-D5600B582B48}"/>
              </a:ext>
            </a:extLst>
          </p:cNvPr>
          <p:cNvPicPr>
            <a:picLocks noChangeAspect="1"/>
          </p:cNvPicPr>
          <p:nvPr/>
        </p:nvPicPr>
        <p:blipFill>
          <a:blip r:embed="rId4"/>
          <a:stretch>
            <a:fillRect/>
          </a:stretch>
        </p:blipFill>
        <p:spPr>
          <a:xfrm>
            <a:off x="6965466" y="1273008"/>
            <a:ext cx="1604711" cy="18697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21EF-32C5-F158-A105-91CEAEC0D44B}"/>
              </a:ext>
            </a:extLst>
          </p:cNvPr>
          <p:cNvSpPr>
            <a:spLocks noGrp="1"/>
          </p:cNvSpPr>
          <p:nvPr>
            <p:ph type="title"/>
          </p:nvPr>
        </p:nvSpPr>
        <p:spPr/>
        <p:txBody>
          <a:bodyPr/>
          <a:lstStyle/>
          <a:p>
            <a:r>
              <a:rPr lang="en-US" dirty="0"/>
              <a:t>RESULTS</a:t>
            </a:r>
            <a:endParaRPr lang="en-IN" dirty="0"/>
          </a:p>
        </p:txBody>
      </p:sp>
      <p:pic>
        <p:nvPicPr>
          <p:cNvPr id="3" name="image15.png">
            <a:extLst>
              <a:ext uri="{FF2B5EF4-FFF2-40B4-BE49-F238E27FC236}">
                <a16:creationId xmlns:a16="http://schemas.microsoft.com/office/drawing/2014/main" id="{BD08D610-A9CE-3276-99E4-5BD268FC0D1D}"/>
              </a:ext>
            </a:extLst>
          </p:cNvPr>
          <p:cNvPicPr/>
          <p:nvPr/>
        </p:nvPicPr>
        <p:blipFill>
          <a:blip r:embed="rId2"/>
          <a:srcRect/>
          <a:stretch>
            <a:fillRect/>
          </a:stretch>
        </p:blipFill>
        <p:spPr>
          <a:xfrm>
            <a:off x="517451" y="1249325"/>
            <a:ext cx="4153786" cy="1990061"/>
          </a:xfrm>
          <a:prstGeom prst="rect">
            <a:avLst/>
          </a:prstGeom>
          <a:ln/>
        </p:spPr>
      </p:pic>
      <p:pic>
        <p:nvPicPr>
          <p:cNvPr id="5" name="Picture 4">
            <a:extLst>
              <a:ext uri="{FF2B5EF4-FFF2-40B4-BE49-F238E27FC236}">
                <a16:creationId xmlns:a16="http://schemas.microsoft.com/office/drawing/2014/main" id="{5DAE0C94-FCAA-74E4-6821-40C93564E769}"/>
              </a:ext>
            </a:extLst>
          </p:cNvPr>
          <p:cNvPicPr>
            <a:picLocks noChangeAspect="1"/>
          </p:cNvPicPr>
          <p:nvPr/>
        </p:nvPicPr>
        <p:blipFill rotWithShape="1">
          <a:blip r:embed="rId3"/>
          <a:srcRect l="4351" t="2913" r="5927" b="4745"/>
          <a:stretch/>
        </p:blipFill>
        <p:spPr>
          <a:xfrm>
            <a:off x="3898604" y="3400275"/>
            <a:ext cx="1545266" cy="1653684"/>
          </a:xfrm>
          <a:prstGeom prst="rect">
            <a:avLst/>
          </a:prstGeom>
        </p:spPr>
      </p:pic>
      <p:pic>
        <p:nvPicPr>
          <p:cNvPr id="7" name="Picture 6">
            <a:extLst>
              <a:ext uri="{FF2B5EF4-FFF2-40B4-BE49-F238E27FC236}">
                <a16:creationId xmlns:a16="http://schemas.microsoft.com/office/drawing/2014/main" id="{B9B93CFF-9BCC-212E-82A5-65C82B674E2F}"/>
              </a:ext>
            </a:extLst>
          </p:cNvPr>
          <p:cNvPicPr>
            <a:picLocks noChangeAspect="1"/>
          </p:cNvPicPr>
          <p:nvPr/>
        </p:nvPicPr>
        <p:blipFill>
          <a:blip r:embed="rId4"/>
          <a:stretch>
            <a:fillRect/>
          </a:stretch>
        </p:blipFill>
        <p:spPr>
          <a:xfrm>
            <a:off x="6881581" y="3336531"/>
            <a:ext cx="1760373" cy="1653683"/>
          </a:xfrm>
          <a:prstGeom prst="rect">
            <a:avLst/>
          </a:prstGeom>
        </p:spPr>
      </p:pic>
      <p:pic>
        <p:nvPicPr>
          <p:cNvPr id="8" name="image5.png">
            <a:extLst>
              <a:ext uri="{FF2B5EF4-FFF2-40B4-BE49-F238E27FC236}">
                <a16:creationId xmlns:a16="http://schemas.microsoft.com/office/drawing/2014/main" id="{E4C74A2C-4CD9-4F0D-457A-8B7730AE11AA}"/>
              </a:ext>
            </a:extLst>
          </p:cNvPr>
          <p:cNvPicPr/>
          <p:nvPr/>
        </p:nvPicPr>
        <p:blipFill>
          <a:blip r:embed="rId5"/>
          <a:srcRect/>
          <a:stretch>
            <a:fillRect/>
          </a:stretch>
        </p:blipFill>
        <p:spPr>
          <a:xfrm>
            <a:off x="5443870" y="1359178"/>
            <a:ext cx="2743200" cy="1730375"/>
          </a:xfrm>
          <a:prstGeom prst="rect">
            <a:avLst/>
          </a:prstGeom>
          <a:ln/>
        </p:spPr>
      </p:pic>
    </p:spTree>
    <p:extLst>
      <p:ext uri="{BB962C8B-B14F-4D97-AF65-F5344CB8AC3E}">
        <p14:creationId xmlns:p14="http://schemas.microsoft.com/office/powerpoint/2010/main" val="3088818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3BD251-61A5-BC5B-C999-C034D87A64D3}"/>
              </a:ext>
            </a:extLst>
          </p:cNvPr>
          <p:cNvSpPr/>
          <p:nvPr/>
        </p:nvSpPr>
        <p:spPr>
          <a:xfrm>
            <a:off x="148855" y="581680"/>
            <a:ext cx="8732875" cy="44346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rtl="0">
              <a:spcBef>
                <a:spcPts val="0"/>
              </a:spcBef>
              <a:spcAft>
                <a:spcPts val="800"/>
              </a:spcAft>
            </a:pPr>
            <a:endParaRPr lang="en-IN"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800"/>
              </a:spcAft>
            </a:pPr>
            <a:endParaRPr lang="en-IN"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[1] Recognition of dubious human exercises involving KLT and Kalam Channel for ATM Reconnaissance Framework.  worldwide gathering on (ICIPTM) ,2021.</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[2]  Bi-Attention LSTM with CNN based Multi-task Human Activity Detection in Video Surveillance by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ShankarGaud</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Patail,Kopargaon</a:t>
            </a:r>
            <a:r>
              <a:rPr lang="en-IN" b="0" i="0" u="none" strike="noStrike" dirty="0">
                <a:solidFill>
                  <a:srgbClr val="000000"/>
                </a:solidFill>
                <a:effectLst/>
                <a:latin typeface="Times New Roman" panose="02020603050405020304" pitchFamily="18" charset="0"/>
                <a:cs typeface="Times New Roman" panose="02020603050405020304" pitchFamily="18" charset="0"/>
              </a:rPr>
              <a:t> (IJETT),2021. </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[3] Crowd thickness examination and dubious movement recognition(global gathering for advancement in innovation),WIPO 2020.</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[4] Human dubious movement recognition utilizing outfit AI techniques shrewd technologies(CONIT), global gathering on jan2020.</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[5] </a:t>
            </a:r>
            <a:r>
              <a:rPr lang="en-IN" b="0" i="0" u="none" strike="noStrike" dirty="0">
                <a:solidFill>
                  <a:srgbClr val="111111"/>
                </a:solidFill>
                <a:effectLst/>
                <a:latin typeface="Times New Roman" panose="02020603050405020304" pitchFamily="18" charset="0"/>
                <a:cs typeface="Times New Roman" panose="02020603050405020304" pitchFamily="18" charset="0"/>
              </a:rPr>
              <a:t>Real-Time Violent Action Recognition Using Key Frames Extraction and Deep Learning by </a:t>
            </a:r>
            <a:r>
              <a:rPr lang="en-IN" b="0" i="0" u="none" strike="noStrike" dirty="0" err="1">
                <a:solidFill>
                  <a:srgbClr val="111111"/>
                </a:solidFill>
                <a:effectLst/>
                <a:latin typeface="Times New Roman" panose="02020603050405020304" pitchFamily="18" charset="0"/>
                <a:cs typeface="Times New Roman" panose="02020603050405020304" pitchFamily="18" charset="0"/>
              </a:rPr>
              <a:t>Muhamil</a:t>
            </a:r>
            <a:r>
              <a:rPr lang="en-IN" b="0" i="0" u="none" strike="noStrike" dirty="0">
                <a:solidFill>
                  <a:srgbClr val="111111"/>
                </a:solidFill>
                <a:effectLst/>
                <a:latin typeface="Times New Roman" panose="02020603050405020304" pitchFamily="18" charset="0"/>
                <a:cs typeface="Times New Roman" panose="02020603050405020304" pitchFamily="18" charset="0"/>
              </a:rPr>
              <a:t> </a:t>
            </a:r>
            <a:r>
              <a:rPr lang="en-IN" b="0" i="0" u="none" strike="noStrike" dirty="0" err="1">
                <a:solidFill>
                  <a:srgbClr val="111111"/>
                </a:solidFill>
                <a:effectLst/>
                <a:latin typeface="Times New Roman" panose="02020603050405020304" pitchFamily="18" charset="0"/>
                <a:cs typeface="Times New Roman" panose="02020603050405020304" pitchFamily="18" charset="0"/>
              </a:rPr>
              <a:t>Ahamed</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,July</a:t>
            </a:r>
            <a:r>
              <a:rPr lang="en-IN" b="0" i="0" u="none" strike="noStrike" dirty="0">
                <a:solidFill>
                  <a:srgbClr val="000000"/>
                </a:solidFill>
                <a:effectLst/>
                <a:latin typeface="Times New Roman" panose="02020603050405020304" pitchFamily="18" charset="0"/>
                <a:cs typeface="Times New Roman" panose="02020603050405020304" pitchFamily="18" charset="0"/>
              </a:rPr>
              <a:t> 2021 ,69(2):2217-2230.</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[6] Deep learning approach for suspicious activity detection from surveillance video by Amrutha CV, Jyotsna C,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Amudha</a:t>
            </a:r>
            <a:r>
              <a:rPr lang="en-IN" b="0" i="0" u="none" strike="noStrike" dirty="0">
                <a:solidFill>
                  <a:srgbClr val="000000"/>
                </a:solidFill>
                <a:effectLst/>
                <a:latin typeface="Times New Roman" panose="02020603050405020304" pitchFamily="18" charset="0"/>
                <a:cs typeface="Times New Roman" panose="02020603050405020304" pitchFamily="18" charset="0"/>
              </a:rPr>
              <a:t> J(2nd International Conference on Innovative Mechanisms for Industry Applications (ICIMIA), Bangalore, India, 2020,pp 335–339.</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[7] I-SAFE: instant suspicious activity identification at the edge using fuzzy decision making by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Seyed</a:t>
            </a:r>
            <a:r>
              <a:rPr lang="en-IN" b="0" i="0" u="none" strike="noStrike" dirty="0">
                <a:solidFill>
                  <a:srgbClr val="000000"/>
                </a:solidFill>
                <a:effectLst/>
                <a:latin typeface="Times New Roman" panose="02020603050405020304" pitchFamily="18" charset="0"/>
                <a:cs typeface="Times New Roman" panose="02020603050405020304" pitchFamily="18" charset="0"/>
              </a:rPr>
              <a:t> YN, Yu C, Alexander A, Erik B, Timothy RF ,2019.</a:t>
            </a:r>
            <a:endParaRPr lang="en-IN" b="0" dirty="0">
              <a:effectLst/>
              <a:latin typeface="Times New Roman" panose="02020603050405020304" pitchFamily="18" charset="0"/>
              <a:cs typeface="Times New Roman" panose="02020603050405020304" pitchFamily="18" charset="0"/>
            </a:endParaRPr>
          </a:p>
          <a:p>
            <a:br>
              <a:rPr lang="en-IN" dirty="0"/>
            </a:br>
            <a:endParaRPr lang="en-IN" dirty="0"/>
          </a:p>
        </p:txBody>
      </p:sp>
      <p:sp>
        <p:nvSpPr>
          <p:cNvPr id="3" name="Google Shape;1772;p45">
            <a:extLst>
              <a:ext uri="{FF2B5EF4-FFF2-40B4-BE49-F238E27FC236}">
                <a16:creationId xmlns:a16="http://schemas.microsoft.com/office/drawing/2014/main" id="{2386B491-B38D-7881-406A-6C1A2B9B1E09}"/>
              </a:ext>
            </a:extLst>
          </p:cNvPr>
          <p:cNvSpPr txBox="1">
            <a:spLocks/>
          </p:cNvSpPr>
          <p:nvPr/>
        </p:nvSpPr>
        <p:spPr>
          <a:xfrm>
            <a:off x="262270" y="127157"/>
            <a:ext cx="3478800" cy="64318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500" dirty="0">
                <a:latin typeface="Secular One" panose="00000500000000000000" pitchFamily="2" charset="-79"/>
                <a:cs typeface="Secular One" panose="00000500000000000000" pitchFamily="2" charset="-79"/>
              </a:rPr>
              <a:t>REFERENCES</a:t>
            </a:r>
          </a:p>
        </p:txBody>
      </p:sp>
    </p:spTree>
    <p:extLst>
      <p:ext uri="{BB962C8B-B14F-4D97-AF65-F5344CB8AC3E}">
        <p14:creationId xmlns:p14="http://schemas.microsoft.com/office/powerpoint/2010/main" val="3810678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33C1BD-1114-07A4-518B-C2B7DCC3C12B}"/>
              </a:ext>
            </a:extLst>
          </p:cNvPr>
          <p:cNvSpPr/>
          <p:nvPr/>
        </p:nvSpPr>
        <p:spPr>
          <a:xfrm>
            <a:off x="134679" y="191386"/>
            <a:ext cx="8888819" cy="482009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rtl="0">
              <a:spcBef>
                <a:spcPts val="0"/>
              </a:spcBef>
              <a:spcAft>
                <a:spcPts val="800"/>
              </a:spcAft>
            </a:pPr>
            <a:endParaRPr lang="en-IN"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800"/>
              </a:spcAft>
            </a:pPr>
            <a:endParaRPr lang="en-IN"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800"/>
              </a:spcAft>
            </a:pPr>
            <a:endParaRPr lang="en-IN"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800"/>
              </a:spcAft>
            </a:pPr>
            <a:endParaRPr lang="en-IN"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800"/>
              </a:spcAft>
            </a:pPr>
            <a:endParaRPr lang="en-IN"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[8] Human activity based on pre-trained-data by Dong-</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GyuLee</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Seong-WhanLee</a:t>
            </a:r>
            <a:r>
              <a:rPr lang="en-IN" b="0" i="0" u="none" strike="noStrike" dirty="0">
                <a:solidFill>
                  <a:srgbClr val="000000"/>
                </a:solidFill>
                <a:effectLst/>
                <a:latin typeface="Times New Roman" panose="02020603050405020304" pitchFamily="18" charset="0"/>
                <a:cs typeface="Times New Roman" panose="02020603050405020304" pitchFamily="18" charset="0"/>
              </a:rPr>
              <a:t> (5th international conference on data management),ICICIS,2019.</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[9] Deep learning approaches for video-based anomalous activity detection by  Pawar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KAttar</a:t>
            </a:r>
            <a:r>
              <a:rPr lang="en-IN" b="0" i="0" u="none" strike="noStrike" dirty="0">
                <a:solidFill>
                  <a:srgbClr val="000000"/>
                </a:solidFill>
                <a:effectLst/>
                <a:latin typeface="Times New Roman" panose="02020603050405020304" pitchFamily="18" charset="0"/>
                <a:cs typeface="Times New Roman" panose="02020603050405020304" pitchFamily="18" charset="0"/>
              </a:rPr>
              <a:t> V (World Wide Web)</a:t>
            </a:r>
            <a:r>
              <a:rPr lang="en-IN" b="0" i="1" u="none" strike="noStrike" dirty="0">
                <a:solidFill>
                  <a:srgbClr val="000000"/>
                </a:solidFill>
                <a:effectLst/>
                <a:latin typeface="Times New Roman" panose="02020603050405020304" pitchFamily="18" charset="0"/>
                <a:cs typeface="Times New Roman" panose="02020603050405020304" pitchFamily="18" charset="0"/>
              </a:rPr>
              <a:t>,</a:t>
            </a:r>
            <a:r>
              <a:rPr lang="en-IN" b="0" i="0" u="none" strike="noStrike" dirty="0">
                <a:solidFill>
                  <a:srgbClr val="000000"/>
                </a:solidFill>
                <a:effectLst/>
                <a:latin typeface="Times New Roman" panose="02020603050405020304" pitchFamily="18" charset="0"/>
                <a:cs typeface="Times New Roman" panose="02020603050405020304" pitchFamily="18" charset="0"/>
              </a:rPr>
              <a:t>2019.</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[10] Towards human activity recognition: a hierarchical feature selection by C-</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YWang</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AChen</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GWu</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XLiu</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LAn</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NChang</a:t>
            </a:r>
            <a:r>
              <a:rPr lang="en-IN" b="0" i="0" u="none" strike="noStrike" dirty="0">
                <a:solidFill>
                  <a:srgbClr val="000000"/>
                </a:solidFill>
                <a:effectLst/>
                <a:latin typeface="Times New Roman" panose="02020603050405020304" pitchFamily="18" charset="0"/>
                <a:cs typeface="Times New Roman" panose="02020603050405020304" pitchFamily="18" charset="0"/>
              </a:rPr>
              <a:t> a public sensor,25oct 2018.</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[11] Smart CCTV surveillance System for intrusion detection by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Akshay</a:t>
            </a:r>
            <a:r>
              <a:rPr lang="en-IN" b="0" i="0" u="none" strike="noStrike" dirty="0">
                <a:solidFill>
                  <a:srgbClr val="000000"/>
                </a:solidFill>
                <a:effectLst/>
                <a:latin typeface="Times New Roman" panose="02020603050405020304" pitchFamily="18" charset="0"/>
                <a:cs typeface="Times New Roman" panose="02020603050405020304" pitchFamily="18" charset="0"/>
              </a:rPr>
              <a:t> Bharadwaj K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H,Deepak,V.Ghanavanth,Harish</a:t>
            </a:r>
            <a:r>
              <a:rPr lang="en-IN" b="0" i="0" u="none" strike="noStrike" dirty="0">
                <a:solidFill>
                  <a:srgbClr val="000000"/>
                </a:solidFill>
                <a:effectLst/>
                <a:latin typeface="Times New Roman" panose="02020603050405020304" pitchFamily="18" charset="0"/>
                <a:cs typeface="Times New Roman" panose="02020603050405020304" pitchFamily="18" charset="0"/>
              </a:rPr>
              <a:t> Bharadwaj R,R .Uma,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Gowranga</a:t>
            </a:r>
            <a:r>
              <a:rPr lang="en-IN" b="0" i="0" u="none" strike="noStrike" dirty="0">
                <a:solidFill>
                  <a:srgbClr val="000000"/>
                </a:solidFill>
                <a:effectLst/>
                <a:latin typeface="Times New Roman" panose="02020603050405020304" pitchFamily="18" charset="0"/>
                <a:cs typeface="Times New Roman" panose="02020603050405020304" pitchFamily="18" charset="0"/>
              </a:rPr>
              <a:t> Krishnamurthy (3rd IEEE),may2018.</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[12]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ReHAR</a:t>
            </a:r>
            <a:r>
              <a:rPr lang="en-IN" b="0" i="0" u="none" strike="noStrike" dirty="0">
                <a:solidFill>
                  <a:srgbClr val="000000"/>
                </a:solidFill>
                <a:effectLst/>
                <a:latin typeface="Times New Roman" panose="02020603050405020304" pitchFamily="18" charset="0"/>
                <a:cs typeface="Times New Roman" panose="02020603050405020304" pitchFamily="18" charset="0"/>
              </a:rPr>
              <a:t>: robust and efficient human activity recognition by  Li X, </a:t>
            </a:r>
            <a:r>
              <a:rPr lang="en-IN" b="0" i="0" u="none" strike="noStrike" dirty="0" err="1">
                <a:solidFill>
                  <a:srgbClr val="000000"/>
                </a:solidFill>
                <a:effectLst/>
                <a:latin typeface="Times New Roman" panose="02020603050405020304" pitchFamily="18" charset="0"/>
                <a:cs typeface="Times New Roman" panose="02020603050405020304" pitchFamily="18" charset="0"/>
              </a:rPr>
              <a:t>Chuah</a:t>
            </a:r>
            <a:r>
              <a:rPr lang="en-IN" b="0" i="0" u="none" strike="noStrike" dirty="0">
                <a:solidFill>
                  <a:srgbClr val="000000"/>
                </a:solidFill>
                <a:effectLst/>
                <a:latin typeface="Times New Roman" panose="02020603050405020304" pitchFamily="18" charset="0"/>
                <a:cs typeface="Times New Roman" panose="02020603050405020304" pitchFamily="18" charset="0"/>
              </a:rPr>
              <a:t> MC,( IEEE Winter Conference on Applications of Computer Vision), Lake Tahoe, 2018.</a:t>
            </a:r>
            <a:endParaRPr lang="en-IN" b="0" dirty="0">
              <a:effectLst/>
              <a:latin typeface="Times New Roman" panose="02020603050405020304" pitchFamily="18" charset="0"/>
              <a:cs typeface="Times New Roman" panose="02020603050405020304" pitchFamily="18" charset="0"/>
            </a:endParaRPr>
          </a:p>
          <a:p>
            <a:pPr algn="just" rtl="0">
              <a:spcBef>
                <a:spcPts val="0"/>
              </a:spcBef>
              <a:spcAft>
                <a:spcPts val="800"/>
              </a:spcAft>
            </a:pPr>
            <a:r>
              <a:rPr lang="en-IN" b="0" i="0" u="none" strike="noStrike" dirty="0">
                <a:solidFill>
                  <a:srgbClr val="000000"/>
                </a:solidFill>
                <a:effectLst/>
                <a:latin typeface="Times New Roman" panose="02020603050405020304" pitchFamily="18" charset="0"/>
                <a:cs typeface="Times New Roman" panose="02020603050405020304" pitchFamily="18" charset="0"/>
              </a:rPr>
              <a:t>[13] A novel calculation to anticipate and identify dubious ways of behaving of individuals in open regions for observation cameras. (global meeting on wise economical frameworks),2017.</a:t>
            </a:r>
          </a:p>
          <a:p>
            <a:pPr algn="just" rtl="0">
              <a:spcBef>
                <a:spcPts val="0"/>
              </a:spcBef>
              <a:spcAft>
                <a:spcPts val="800"/>
              </a:spcAft>
            </a:pPr>
            <a:r>
              <a:rPr lang="en-US" b="0" i="0" u="none" strike="noStrike" dirty="0">
                <a:solidFill>
                  <a:srgbClr val="000000"/>
                </a:solidFill>
                <a:effectLst/>
                <a:latin typeface="Times New Roman" panose="02020603050405020304" pitchFamily="18" charset="0"/>
                <a:cs typeface="Times New Roman" panose="02020603050405020304" pitchFamily="18" charset="0"/>
              </a:rPr>
              <a:t>[14] Suspicious activity detection in surveillance video using a discriminative deep belief network(international journal of control theory and applications).2017.</a:t>
            </a:r>
          </a:p>
          <a:p>
            <a:pPr algn="just" rtl="0">
              <a:spcBef>
                <a:spcPts val="0"/>
              </a:spcBef>
              <a:spcAft>
                <a:spcPts val="800"/>
              </a:spcAft>
            </a:pPr>
            <a:r>
              <a:rPr lang="en-US" b="0" i="0" u="none" strike="noStrike" dirty="0">
                <a:solidFill>
                  <a:srgbClr val="000000"/>
                </a:solidFill>
                <a:effectLst/>
                <a:latin typeface="Times New Roman" panose="02020603050405020304" pitchFamily="18" charset="0"/>
                <a:cs typeface="Times New Roman" panose="02020603050405020304" pitchFamily="18" charset="0"/>
              </a:rPr>
              <a:t>[15] Study on Video Surveillance System for object detection and tracking(3rd International Conference on Computing for sustainable global development),.march 2016.</a:t>
            </a:r>
            <a:endParaRPr lang="en-US" b="0" dirty="0">
              <a:effectLst/>
              <a:latin typeface="Times New Roman" panose="02020603050405020304" pitchFamily="18" charset="0"/>
              <a:cs typeface="Times New Roman" panose="02020603050405020304" pitchFamily="18" charset="0"/>
            </a:endParaRPr>
          </a:p>
          <a:p>
            <a:br>
              <a:rPr lang="en-US" dirty="0"/>
            </a:b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800"/>
              </a:spcAft>
            </a:pPr>
            <a:endParaRPr lang="en-US" b="0" dirty="0">
              <a:effectLst/>
              <a:latin typeface="Times New Roman" panose="02020603050405020304" pitchFamily="18" charset="0"/>
              <a:cs typeface="Times New Roman" panose="02020603050405020304" pitchFamily="18" charset="0"/>
            </a:endParaRPr>
          </a:p>
          <a:p>
            <a:br>
              <a:rPr lang="en-US" dirty="0"/>
            </a:br>
            <a:endParaRPr lang="en-IN" b="0" dirty="0">
              <a:effectLst/>
              <a:latin typeface="Times New Roman" panose="02020603050405020304" pitchFamily="18" charset="0"/>
              <a:cs typeface="Times New Roman" panose="02020603050405020304" pitchFamily="18" charset="0"/>
            </a:endParaRPr>
          </a:p>
          <a:p>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680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sp>
        <p:nvSpPr>
          <p:cNvPr id="68" name="Google Shape;68;p2"/>
          <p:cNvSpPr txBox="1">
            <a:spLocks noGrp="1"/>
          </p:cNvSpPr>
          <p:nvPr>
            <p:ph type="title"/>
          </p:nvPr>
        </p:nvSpPr>
        <p:spPr>
          <a:xfrm>
            <a:off x="117764" y="-562860"/>
            <a:ext cx="6428695" cy="11257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200"/>
              <a:buNone/>
            </a:pPr>
            <a:r>
              <a:rPr lang="en-US" sz="2400"/>
              <a:t>TEAM MEMBERS</a:t>
            </a:r>
            <a:endParaRPr sz="2400"/>
          </a:p>
        </p:txBody>
      </p:sp>
      <p:sp>
        <p:nvSpPr>
          <p:cNvPr id="69" name="Google Shape;69;p2"/>
          <p:cNvSpPr txBox="1">
            <a:spLocks noGrp="1"/>
          </p:cNvSpPr>
          <p:nvPr>
            <p:ph type="body" idx="2"/>
          </p:nvPr>
        </p:nvSpPr>
        <p:spPr>
          <a:xfrm>
            <a:off x="244652" y="758209"/>
            <a:ext cx="1569634" cy="871103"/>
          </a:xfrm>
          <a:prstGeom prst="rect">
            <a:avLst/>
          </a:prstGeom>
          <a:noFill/>
          <a:ln>
            <a:noFill/>
          </a:ln>
        </p:spPr>
        <p:txBody>
          <a:bodyPr spcFirstLastPara="1" wrap="square" lIns="0" tIns="0" rIns="0" bIns="0" anchor="t" anchorCtr="0">
            <a:noAutofit/>
          </a:bodyPr>
          <a:lstStyle/>
          <a:p>
            <a:pPr marL="101600" lvl="0" indent="0" algn="l" rtl="0">
              <a:lnSpc>
                <a:spcPct val="115000"/>
              </a:lnSpc>
              <a:spcBef>
                <a:spcPts val="600"/>
              </a:spcBef>
              <a:spcAft>
                <a:spcPts val="0"/>
              </a:spcAft>
              <a:buSzPts val="2000"/>
              <a:buNone/>
            </a:pPr>
            <a:r>
              <a:rPr lang="en-US" sz="1200" b="1" dirty="0">
                <a:solidFill>
                  <a:schemeClr val="dk1"/>
                </a:solidFill>
              </a:rPr>
              <a:t>M.</a:t>
            </a:r>
            <a:r>
              <a:rPr lang="en-US" sz="1200" b="1" dirty="0">
                <a:solidFill>
                  <a:srgbClr val="150045"/>
                </a:solidFill>
              </a:rPr>
              <a:t>VARSHITHAREDDY111720201023</a:t>
            </a:r>
            <a:endParaRPr sz="1200" b="1" dirty="0">
              <a:solidFill>
                <a:srgbClr val="150045"/>
              </a:solidFill>
            </a:endParaRPr>
          </a:p>
        </p:txBody>
      </p:sp>
      <p:sp>
        <p:nvSpPr>
          <p:cNvPr id="70" name="Google Shape;70;p2"/>
          <p:cNvSpPr txBox="1"/>
          <p:nvPr/>
        </p:nvSpPr>
        <p:spPr>
          <a:xfrm>
            <a:off x="2902858" y="763733"/>
            <a:ext cx="2286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150045"/>
                </a:solidFill>
                <a:latin typeface="Barlow" panose="00000500000000000000" pitchFamily="2" charset="0"/>
                <a:sym typeface="Arial"/>
              </a:rPr>
              <a:t>BENEDICTVINUSHA V</a:t>
            </a:r>
            <a:endParaRPr sz="1200" b="1" dirty="0">
              <a:solidFill>
                <a:srgbClr val="150045"/>
              </a:solidFill>
              <a:latin typeface="Barlow" panose="00000500000000000000" pitchFamily="2" charset="0"/>
            </a:endParaRPr>
          </a:p>
          <a:p>
            <a:pPr marL="0" marR="0" lvl="0" indent="0" algn="l" rtl="0">
              <a:lnSpc>
                <a:spcPct val="100000"/>
              </a:lnSpc>
              <a:spcBef>
                <a:spcPts val="0"/>
              </a:spcBef>
              <a:spcAft>
                <a:spcPts val="0"/>
              </a:spcAft>
              <a:buNone/>
            </a:pPr>
            <a:r>
              <a:rPr lang="en-US" sz="1200" b="1" i="0" u="none" strike="noStrike" cap="none" dirty="0">
                <a:solidFill>
                  <a:srgbClr val="150045"/>
                </a:solidFill>
                <a:latin typeface="Barlow" panose="00000500000000000000" pitchFamily="2" charset="0"/>
                <a:sym typeface="Arial"/>
              </a:rPr>
              <a:t>111720201008</a:t>
            </a:r>
            <a:endParaRPr sz="1200" b="1" i="0" u="none" strike="noStrike" cap="none" dirty="0">
              <a:solidFill>
                <a:srgbClr val="150045"/>
              </a:solidFill>
              <a:latin typeface="Barlow" panose="00000500000000000000" pitchFamily="2" charset="0"/>
              <a:sym typeface="Arial"/>
            </a:endParaRPr>
          </a:p>
        </p:txBody>
      </p:sp>
      <p:sp>
        <p:nvSpPr>
          <p:cNvPr id="71" name="Google Shape;71;p2"/>
          <p:cNvSpPr txBox="1"/>
          <p:nvPr/>
        </p:nvSpPr>
        <p:spPr>
          <a:xfrm>
            <a:off x="3517471" y="4484986"/>
            <a:ext cx="1905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150045"/>
                </a:solidFill>
                <a:latin typeface="Barlow" panose="00000500000000000000" pitchFamily="2" charset="0"/>
                <a:sym typeface="Arial"/>
              </a:rPr>
              <a:t>N.NIKHITHA</a:t>
            </a:r>
            <a:endParaRPr sz="1200" b="1" i="0" u="none" strike="noStrike" cap="none" dirty="0">
              <a:solidFill>
                <a:srgbClr val="150045"/>
              </a:solidFill>
              <a:latin typeface="Barlow" panose="00000500000000000000" pitchFamily="2" charset="0"/>
              <a:sym typeface="Arial"/>
            </a:endParaRPr>
          </a:p>
          <a:p>
            <a:pPr marL="0" marR="0" lvl="0" indent="0" algn="l" rtl="0">
              <a:lnSpc>
                <a:spcPct val="100000"/>
              </a:lnSpc>
              <a:spcBef>
                <a:spcPts val="0"/>
              </a:spcBef>
              <a:spcAft>
                <a:spcPts val="0"/>
              </a:spcAft>
              <a:buNone/>
            </a:pPr>
            <a:r>
              <a:rPr lang="en-US" sz="1200" b="1" i="0" u="none" strike="noStrike" cap="none" dirty="0">
                <a:solidFill>
                  <a:srgbClr val="150045"/>
                </a:solidFill>
                <a:latin typeface="Barlow" panose="00000500000000000000" pitchFamily="2" charset="0"/>
                <a:sym typeface="Arial"/>
              </a:rPr>
              <a:t>111720201026</a:t>
            </a:r>
            <a:endParaRPr sz="1200" b="1" dirty="0">
              <a:solidFill>
                <a:srgbClr val="150045"/>
              </a:solidFill>
              <a:latin typeface="Barlow" panose="00000500000000000000" pitchFamily="2" charset="0"/>
            </a:endParaRPr>
          </a:p>
        </p:txBody>
      </p:sp>
      <p:sp>
        <p:nvSpPr>
          <p:cNvPr id="72" name="Google Shape;72;p2"/>
          <p:cNvSpPr txBox="1"/>
          <p:nvPr/>
        </p:nvSpPr>
        <p:spPr>
          <a:xfrm>
            <a:off x="1120471" y="4484986"/>
            <a:ext cx="142701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150045"/>
                </a:solidFill>
                <a:latin typeface="Barlow" panose="00000500000000000000" pitchFamily="2" charset="0"/>
                <a:sym typeface="Arial"/>
              </a:rPr>
              <a:t>V.INDHUJA</a:t>
            </a:r>
            <a:endParaRPr sz="1200" b="1" dirty="0">
              <a:solidFill>
                <a:srgbClr val="150045"/>
              </a:solidFill>
              <a:latin typeface="Barlow" panose="00000500000000000000" pitchFamily="2" charset="0"/>
            </a:endParaRPr>
          </a:p>
          <a:p>
            <a:pPr marL="0" marR="0" lvl="0" indent="0" algn="l" rtl="0">
              <a:lnSpc>
                <a:spcPct val="100000"/>
              </a:lnSpc>
              <a:spcBef>
                <a:spcPts val="0"/>
              </a:spcBef>
              <a:spcAft>
                <a:spcPts val="0"/>
              </a:spcAft>
              <a:buNone/>
            </a:pPr>
            <a:r>
              <a:rPr lang="en-US" sz="1200" b="1" i="0" u="none" strike="noStrike" cap="none" dirty="0">
                <a:solidFill>
                  <a:srgbClr val="150045"/>
                </a:solidFill>
                <a:latin typeface="Barlow" panose="00000500000000000000" pitchFamily="2" charset="0"/>
                <a:sym typeface="Arial"/>
              </a:rPr>
              <a:t>111720201015</a:t>
            </a:r>
            <a:endParaRPr sz="1200" b="1" i="0" u="none" strike="noStrike" cap="none" dirty="0">
              <a:solidFill>
                <a:srgbClr val="150045"/>
              </a:solidFill>
              <a:latin typeface="Barlow" panose="00000500000000000000" pitchFamily="2" charset="0"/>
              <a:sym typeface="Arial"/>
            </a:endParaRPr>
          </a:p>
        </p:txBody>
      </p:sp>
      <p:sp>
        <p:nvSpPr>
          <p:cNvPr id="73" name="Google Shape;73;p2"/>
          <p:cNvSpPr txBox="1"/>
          <p:nvPr/>
        </p:nvSpPr>
        <p:spPr>
          <a:xfrm>
            <a:off x="6136481" y="2313709"/>
            <a:ext cx="523117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150045"/>
                </a:solidFill>
                <a:latin typeface="Barlow" panose="00000500000000000000" pitchFamily="2" charset="0"/>
                <a:sym typeface="Arial"/>
              </a:rPr>
              <a:t>Mentor</a:t>
            </a:r>
            <a:endParaRPr sz="1200" b="1" dirty="0">
              <a:solidFill>
                <a:srgbClr val="150045"/>
              </a:solidFill>
              <a:latin typeface="Barlow" panose="00000500000000000000" pitchFamily="2" charset="0"/>
            </a:endParaRPr>
          </a:p>
          <a:p>
            <a:pPr marL="0" marR="0" lvl="0" indent="0" algn="l" rtl="0">
              <a:lnSpc>
                <a:spcPct val="100000"/>
              </a:lnSpc>
              <a:spcBef>
                <a:spcPts val="0"/>
              </a:spcBef>
              <a:spcAft>
                <a:spcPts val="0"/>
              </a:spcAft>
              <a:buNone/>
            </a:pPr>
            <a:r>
              <a:rPr lang="en-US" sz="1200" b="1" i="0" u="none" strike="noStrike" cap="none" dirty="0">
                <a:solidFill>
                  <a:srgbClr val="150045"/>
                </a:solidFill>
                <a:latin typeface="Barlow" panose="00000500000000000000" pitchFamily="2" charset="0"/>
                <a:sym typeface="Arial"/>
              </a:rPr>
              <a:t>R.PRIYANKA PRAMILA</a:t>
            </a:r>
          </a:p>
        </p:txBody>
      </p:sp>
      <p:pic>
        <p:nvPicPr>
          <p:cNvPr id="74" name="Google Shape;74;p2"/>
          <p:cNvPicPr preferRelativeResize="0"/>
          <p:nvPr/>
        </p:nvPicPr>
        <p:blipFill rotWithShape="1">
          <a:blip r:embed="rId3">
            <a:alphaModFix/>
          </a:blip>
          <a:srcRect l="15662" t="11446" r="12650" b="15661"/>
          <a:stretch/>
        </p:blipFill>
        <p:spPr>
          <a:xfrm>
            <a:off x="7270370" y="1449315"/>
            <a:ext cx="850107" cy="86439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76" name="Google Shape;76;p2"/>
          <p:cNvPicPr preferRelativeResize="0"/>
          <p:nvPr/>
        </p:nvPicPr>
        <p:blipFill rotWithShape="1">
          <a:blip r:embed="rId4">
            <a:alphaModFix/>
          </a:blip>
          <a:srcRect/>
          <a:stretch/>
        </p:blipFill>
        <p:spPr>
          <a:xfrm>
            <a:off x="596231" y="3052373"/>
            <a:ext cx="2017951" cy="2395936"/>
          </a:xfrm>
          <a:prstGeom prst="rect">
            <a:avLst/>
          </a:prstGeom>
          <a:noFill/>
          <a:ln>
            <a:noFill/>
          </a:ln>
        </p:spPr>
      </p:pic>
      <p:pic>
        <p:nvPicPr>
          <p:cNvPr id="77" name="Google Shape;77;p2"/>
          <p:cNvPicPr preferRelativeResize="0"/>
          <p:nvPr/>
        </p:nvPicPr>
        <p:blipFill rotWithShape="1">
          <a:blip r:embed="rId5">
            <a:alphaModFix/>
          </a:blip>
          <a:srcRect/>
          <a:stretch/>
        </p:blipFill>
        <p:spPr>
          <a:xfrm>
            <a:off x="2586196" y="1146133"/>
            <a:ext cx="2017951" cy="2395936"/>
          </a:xfrm>
          <a:prstGeom prst="rect">
            <a:avLst/>
          </a:prstGeom>
          <a:noFill/>
          <a:ln>
            <a:noFill/>
          </a:ln>
        </p:spPr>
      </p:pic>
      <p:pic>
        <p:nvPicPr>
          <p:cNvPr id="78" name="Google Shape;78;p2"/>
          <p:cNvPicPr preferRelativeResize="0"/>
          <p:nvPr/>
        </p:nvPicPr>
        <p:blipFill rotWithShape="1">
          <a:blip r:embed="rId5">
            <a:alphaModFix/>
          </a:blip>
          <a:srcRect/>
          <a:stretch/>
        </p:blipFill>
        <p:spPr>
          <a:xfrm>
            <a:off x="2971187" y="3006639"/>
            <a:ext cx="2017951" cy="2395936"/>
          </a:xfrm>
          <a:prstGeom prst="rect">
            <a:avLst/>
          </a:prstGeom>
          <a:noFill/>
          <a:ln>
            <a:noFill/>
          </a:ln>
        </p:spPr>
      </p:pic>
      <p:pic>
        <p:nvPicPr>
          <p:cNvPr id="2" name="Google Shape;77;p2">
            <a:extLst>
              <a:ext uri="{FF2B5EF4-FFF2-40B4-BE49-F238E27FC236}">
                <a16:creationId xmlns:a16="http://schemas.microsoft.com/office/drawing/2014/main" id="{752D6D2C-5BFE-06BE-C430-18D2D4BF34F9}"/>
              </a:ext>
            </a:extLst>
          </p:cNvPr>
          <p:cNvPicPr preferRelativeResize="0"/>
          <p:nvPr/>
        </p:nvPicPr>
        <p:blipFill rotWithShape="1">
          <a:blip r:embed="rId5">
            <a:alphaModFix/>
          </a:blip>
          <a:srcRect/>
          <a:stretch/>
        </p:blipFill>
        <p:spPr>
          <a:xfrm>
            <a:off x="-18900" y="1270595"/>
            <a:ext cx="1956826" cy="2096470"/>
          </a:xfrm>
          <a:prstGeom prst="rect">
            <a:avLst/>
          </a:prstGeom>
          <a:noFill/>
          <a:ln>
            <a:noFill/>
          </a:ln>
        </p:spPr>
      </p:pic>
      <p:sp>
        <p:nvSpPr>
          <p:cNvPr id="3" name="Rectangle: Rounded Corners 2">
            <a:extLst>
              <a:ext uri="{FF2B5EF4-FFF2-40B4-BE49-F238E27FC236}">
                <a16:creationId xmlns:a16="http://schemas.microsoft.com/office/drawing/2014/main" id="{F1FC2D69-ED58-EA9B-5041-DCA6A3B736C6}"/>
              </a:ext>
            </a:extLst>
          </p:cNvPr>
          <p:cNvSpPr/>
          <p:nvPr/>
        </p:nvSpPr>
        <p:spPr>
          <a:xfrm>
            <a:off x="5791200" y="3052373"/>
            <a:ext cx="3238084" cy="162848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dirty="0"/>
              <a:t>Department of Artificial Intelligence &amp; Data Science</a:t>
            </a:r>
          </a:p>
          <a:p>
            <a:pPr algn="ctr"/>
            <a:r>
              <a:rPr lang="en-IN" b="1" dirty="0"/>
              <a:t>RMK Engineering College, </a:t>
            </a:r>
          </a:p>
          <a:p>
            <a:pPr algn="ctr"/>
            <a:r>
              <a:rPr lang="en-IN" b="1" dirty="0"/>
              <a:t>Tamil Nadu</a:t>
            </a:r>
          </a:p>
        </p:txBody>
      </p:sp>
    </p:spTree>
    <p:extLst>
      <p:ext uri="{BB962C8B-B14F-4D97-AF65-F5344CB8AC3E}">
        <p14:creationId xmlns:p14="http://schemas.microsoft.com/office/powerpoint/2010/main" val="2174616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4CFAA-6916-A1A9-29B3-C4E71A9C057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37856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7" name="Google Shape;1217;p35"/>
          <p:cNvSpPr txBox="1">
            <a:spLocks noGrp="1"/>
          </p:cNvSpPr>
          <p:nvPr>
            <p:ph type="title"/>
          </p:nvPr>
        </p:nvSpPr>
        <p:spPr>
          <a:xfrm>
            <a:off x="640039" y="993920"/>
            <a:ext cx="4458900" cy="7083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t>Problem Statement</a:t>
            </a:r>
            <a:endParaRPr sz="3500" dirty="0"/>
          </a:p>
        </p:txBody>
      </p:sp>
      <p:grpSp>
        <p:nvGrpSpPr>
          <p:cNvPr id="1219" name="Google Shape;1219;p35"/>
          <p:cNvGrpSpPr/>
          <p:nvPr/>
        </p:nvGrpSpPr>
        <p:grpSpPr>
          <a:xfrm>
            <a:off x="713231" y="539508"/>
            <a:ext cx="1211612" cy="438051"/>
            <a:chOff x="175552" y="1101686"/>
            <a:chExt cx="520944" cy="188336"/>
          </a:xfrm>
        </p:grpSpPr>
        <p:sp>
          <p:nvSpPr>
            <p:cNvPr id="1220" name="Google Shape;1220;p35"/>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5"/>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5"/>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4" name="Google Shape;1244;p35"/>
          <p:cNvPicPr preferRelativeResize="0"/>
          <p:nvPr/>
        </p:nvPicPr>
        <p:blipFill rotWithShape="1">
          <a:blip r:embed="rId3">
            <a:alphaModFix/>
          </a:blip>
          <a:srcRect l="28959" t="12546" r="12546" b="12546"/>
          <a:stretch/>
        </p:blipFill>
        <p:spPr>
          <a:xfrm rot="-1434151">
            <a:off x="5668169" y="3420209"/>
            <a:ext cx="726651" cy="596546"/>
          </a:xfrm>
          <a:prstGeom prst="rect">
            <a:avLst/>
          </a:prstGeom>
          <a:noFill/>
          <a:ln>
            <a:noFill/>
          </a:ln>
        </p:spPr>
      </p:pic>
      <p:pic>
        <p:nvPicPr>
          <p:cNvPr id="1245" name="Google Shape;1245;p35"/>
          <p:cNvPicPr preferRelativeResize="0"/>
          <p:nvPr/>
        </p:nvPicPr>
        <p:blipFill rotWithShape="1">
          <a:blip r:embed="rId4">
            <a:alphaModFix/>
          </a:blip>
          <a:srcRect l="7501" t="14406" r="9607" b="8266"/>
          <a:stretch/>
        </p:blipFill>
        <p:spPr>
          <a:xfrm rot="1278179">
            <a:off x="6044565" y="813288"/>
            <a:ext cx="633202" cy="780949"/>
          </a:xfrm>
          <a:prstGeom prst="rect">
            <a:avLst/>
          </a:prstGeom>
          <a:noFill/>
          <a:ln>
            <a:noFill/>
          </a:ln>
        </p:spPr>
      </p:pic>
      <p:pic>
        <p:nvPicPr>
          <p:cNvPr id="1246" name="Google Shape;1246;p35"/>
          <p:cNvPicPr preferRelativeResize="0"/>
          <p:nvPr/>
        </p:nvPicPr>
        <p:blipFill rotWithShape="1">
          <a:blip r:embed="rId5">
            <a:alphaModFix/>
          </a:blip>
          <a:srcRect l="14610" r="14603"/>
          <a:stretch/>
        </p:blipFill>
        <p:spPr>
          <a:xfrm>
            <a:off x="3737051" y="4109538"/>
            <a:ext cx="834949" cy="975651"/>
          </a:xfrm>
          <a:prstGeom prst="rect">
            <a:avLst/>
          </a:prstGeom>
          <a:noFill/>
          <a:ln>
            <a:noFill/>
          </a:ln>
        </p:spPr>
      </p:pic>
      <p:grpSp>
        <p:nvGrpSpPr>
          <p:cNvPr id="1247" name="Google Shape;1247;p35"/>
          <p:cNvGrpSpPr/>
          <p:nvPr/>
        </p:nvGrpSpPr>
        <p:grpSpPr>
          <a:xfrm>
            <a:off x="3768964" y="520940"/>
            <a:ext cx="745978" cy="516368"/>
            <a:chOff x="923424" y="1580182"/>
            <a:chExt cx="1171264" cy="810752"/>
          </a:xfrm>
        </p:grpSpPr>
        <p:sp>
          <p:nvSpPr>
            <p:cNvPr id="1248" name="Google Shape;1248;p35"/>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Rounded Corners 1">
            <a:extLst>
              <a:ext uri="{FF2B5EF4-FFF2-40B4-BE49-F238E27FC236}">
                <a16:creationId xmlns:a16="http://schemas.microsoft.com/office/drawing/2014/main" id="{C82A2933-1125-22CF-106B-E3C2E158E6BD}"/>
              </a:ext>
            </a:extLst>
          </p:cNvPr>
          <p:cNvSpPr/>
          <p:nvPr/>
        </p:nvSpPr>
        <p:spPr>
          <a:xfrm>
            <a:off x="226828" y="1686448"/>
            <a:ext cx="5351646" cy="2423089"/>
          </a:xfrm>
          <a:prstGeom prst="roundRect">
            <a:avLst/>
          </a:prstGeom>
          <a:solidFill>
            <a:srgbClr val="F57A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rtl="0">
              <a:spcBef>
                <a:spcPts val="0"/>
              </a:spcBef>
              <a:spcAft>
                <a:spcPts val="0"/>
              </a:spcAft>
              <a:buFont typeface="Arial" panose="020B0604020202020204" pitchFamily="34" charset="0"/>
              <a:buChar char="•"/>
            </a:pPr>
            <a:r>
              <a:rPr lang="en-US" sz="1500" dirty="0"/>
              <a:t>Many innocent people got affected due to criminal activities that have threatened our daily lives and property. </a:t>
            </a:r>
          </a:p>
          <a:p>
            <a:pPr marL="285750" lvl="0" indent="-285750" algn="just" rtl="0">
              <a:spcBef>
                <a:spcPts val="0"/>
              </a:spcBef>
              <a:spcAft>
                <a:spcPts val="0"/>
              </a:spcAft>
              <a:buFont typeface="Arial" panose="020B0604020202020204" pitchFamily="34" charset="0"/>
              <a:buChar char="•"/>
            </a:pPr>
            <a:r>
              <a:rPr lang="en-US" sz="1500" dirty="0"/>
              <a:t>Constant and manual monitoring of data by humans to judge if the activities are abnormal or not is a near-impossible task as it requires a workforce and their constant attention.</a:t>
            </a:r>
          </a:p>
          <a:p>
            <a:pPr algn="ctr"/>
            <a:endParaRPr lang="en-IN" b="1" dirty="0"/>
          </a:p>
        </p:txBody>
      </p:sp>
      <p:pic>
        <p:nvPicPr>
          <p:cNvPr id="8" name="Picture 7">
            <a:extLst>
              <a:ext uri="{FF2B5EF4-FFF2-40B4-BE49-F238E27FC236}">
                <a16:creationId xmlns:a16="http://schemas.microsoft.com/office/drawing/2014/main" id="{E899A467-4F3A-A3A0-ECAC-9CE2BFB2B23E}"/>
              </a:ext>
            </a:extLst>
          </p:cNvPr>
          <p:cNvPicPr>
            <a:picLocks noChangeAspect="1"/>
          </p:cNvPicPr>
          <p:nvPr/>
        </p:nvPicPr>
        <p:blipFill>
          <a:blip r:embed="rId6"/>
          <a:stretch>
            <a:fillRect/>
          </a:stretch>
        </p:blipFill>
        <p:spPr>
          <a:xfrm rot="20859142">
            <a:off x="5714847" y="1821165"/>
            <a:ext cx="3383553" cy="2261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3371304" y="1387629"/>
            <a:ext cx="5421179"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Proposed System</a:t>
            </a:r>
            <a:endParaRPr dirty="0"/>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Lightbulb and gear">
            <a:extLst>
              <a:ext uri="{FF2B5EF4-FFF2-40B4-BE49-F238E27FC236}">
                <a16:creationId xmlns:a16="http://schemas.microsoft.com/office/drawing/2014/main" id="{3F4DB453-01F5-2771-7C17-9A4F1CB12E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4439" y="1260082"/>
            <a:ext cx="914400" cy="914400"/>
          </a:xfrm>
          <a:prstGeom prst="rect">
            <a:avLst/>
          </a:prstGeom>
        </p:spPr>
      </p:pic>
      <p:sp>
        <p:nvSpPr>
          <p:cNvPr id="2" name="Rectangle: Rounded Corners 1">
            <a:extLst>
              <a:ext uri="{FF2B5EF4-FFF2-40B4-BE49-F238E27FC236}">
                <a16:creationId xmlns:a16="http://schemas.microsoft.com/office/drawing/2014/main" id="{4744E513-3467-6007-637D-30C965E9D8F8}"/>
              </a:ext>
            </a:extLst>
          </p:cNvPr>
          <p:cNvSpPr/>
          <p:nvPr/>
        </p:nvSpPr>
        <p:spPr>
          <a:xfrm>
            <a:off x="3591361" y="2218814"/>
            <a:ext cx="5003236" cy="154420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marL="0" lvl="0" indent="0" algn="just" rtl="0">
              <a:spcBef>
                <a:spcPts val="0"/>
              </a:spcBef>
              <a:spcAft>
                <a:spcPts val="0"/>
              </a:spcAft>
              <a:buNone/>
            </a:pPr>
            <a:r>
              <a:rPr lang="en-US" b="0" i="0" dirty="0">
                <a:solidFill>
                  <a:schemeClr val="bg1"/>
                </a:solidFill>
                <a:effectLst/>
                <a:latin typeface="Roboto" panose="02000000000000000000" pitchFamily="2" charset="0"/>
              </a:rPr>
              <a:t>Suspicious activity detection is an effective way to prevent or minimize these suspicious activities. So our proposed system is to classify human activity from CCTV footage using the LRCN model with </a:t>
            </a:r>
            <a:r>
              <a:rPr lang="en-US" b="0" i="0" dirty="0" err="1">
                <a:solidFill>
                  <a:schemeClr val="bg1"/>
                </a:solidFill>
                <a:effectLst/>
                <a:latin typeface="Roboto" panose="02000000000000000000" pitchFamily="2" charset="0"/>
              </a:rPr>
              <a:t>Keras</a:t>
            </a:r>
            <a:r>
              <a:rPr lang="en-US" b="0" i="0" dirty="0">
                <a:solidFill>
                  <a:schemeClr val="bg1"/>
                </a:solidFill>
                <a:effectLst/>
                <a:latin typeface="Roboto" panose="02000000000000000000" pitchFamily="2" charset="0"/>
              </a:rPr>
              <a:t> and TensorFlow in Python.</a:t>
            </a:r>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a:spLocks noGrp="1"/>
          </p:cNvSpPr>
          <p:nvPr>
            <p:ph type="title"/>
          </p:nvPr>
        </p:nvSpPr>
        <p:spPr>
          <a:xfrm>
            <a:off x="290864" y="-211549"/>
            <a:ext cx="6014400" cy="8574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200"/>
              <a:buNone/>
            </a:pPr>
            <a:r>
              <a:rPr lang="en-US" sz="1800">
                <a:solidFill>
                  <a:schemeClr val="dk1"/>
                </a:solidFill>
              </a:rPr>
              <a:t>ABSTRACT</a:t>
            </a:r>
            <a:endParaRPr sz="1800">
              <a:solidFill>
                <a:schemeClr val="dk1"/>
              </a:solidFill>
            </a:endParaRPr>
          </a:p>
        </p:txBody>
      </p:sp>
      <p:sp>
        <p:nvSpPr>
          <p:cNvPr id="100" name="Google Shape;100;p4"/>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exend Deca"/>
                <a:ea typeface="Lexend Deca"/>
                <a:cs typeface="Lexend Deca"/>
                <a:sym typeface="Lexend Deca"/>
              </a:defRPr>
            </a:lvl9pPr>
          </a:lstStyle>
          <a:p>
            <a:pPr marL="0" lvl="0" indent="0" algn="r" rtl="0">
              <a:lnSpc>
                <a:spcPct val="100000"/>
              </a:lnSpc>
              <a:spcBef>
                <a:spcPts val="0"/>
              </a:spcBef>
              <a:spcAft>
                <a:spcPts val="0"/>
              </a:spcAft>
              <a:buSzPts val="1300"/>
              <a:buNone/>
            </a:pPr>
            <a:fld id="{00000000-1234-1234-1234-123412341234}" type="slidenum">
              <a:rPr lang="en-US" smtClean="0"/>
              <a:pPr marL="0" lvl="0" indent="0" algn="r" rtl="0">
                <a:lnSpc>
                  <a:spcPct val="100000"/>
                </a:lnSpc>
                <a:spcBef>
                  <a:spcPts val="0"/>
                </a:spcBef>
                <a:spcAft>
                  <a:spcPts val="0"/>
                </a:spcAft>
                <a:buSzPts val="1300"/>
                <a:buNone/>
              </a:pPr>
              <a:t>5</a:t>
            </a:fld>
            <a:endParaRPr/>
          </a:p>
        </p:txBody>
      </p:sp>
      <p:sp>
        <p:nvSpPr>
          <p:cNvPr id="101" name="Google Shape;101;p4"/>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4"/>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 name="Google Shape;103;p4"/>
          <p:cNvGrpSpPr/>
          <p:nvPr/>
        </p:nvGrpSpPr>
        <p:grpSpPr>
          <a:xfrm>
            <a:off x="1786339" y="1703401"/>
            <a:ext cx="473400" cy="473400"/>
            <a:chOff x="1786339" y="1703401"/>
            <a:chExt cx="473400" cy="473400"/>
          </a:xfrm>
        </p:grpSpPr>
        <p:sp>
          <p:nvSpPr>
            <p:cNvPr id="104" name="Google Shape;104;p4"/>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Arial"/>
                  <a:ea typeface="Arial"/>
                  <a:cs typeface="Arial"/>
                  <a:sym typeface="Arial"/>
                </a:rPr>
                <a:t>1</a:t>
              </a:r>
              <a:endParaRPr sz="600" b="0" i="0" u="none" strike="noStrike" cap="none">
                <a:solidFill>
                  <a:schemeClr val="dk2"/>
                </a:solidFill>
                <a:latin typeface="Arial"/>
                <a:ea typeface="Arial"/>
                <a:cs typeface="Arial"/>
                <a:sym typeface="Arial"/>
              </a:endParaRPr>
            </a:p>
          </p:txBody>
        </p:sp>
      </p:grpSp>
      <p:grpSp>
        <p:nvGrpSpPr>
          <p:cNvPr id="106" name="Google Shape;106;p4"/>
          <p:cNvGrpSpPr/>
          <p:nvPr/>
        </p:nvGrpSpPr>
        <p:grpSpPr>
          <a:xfrm>
            <a:off x="3814414" y="1703401"/>
            <a:ext cx="473400" cy="473400"/>
            <a:chOff x="3814414" y="1703401"/>
            <a:chExt cx="473400" cy="473400"/>
          </a:xfrm>
        </p:grpSpPr>
        <p:sp>
          <p:nvSpPr>
            <p:cNvPr id="107" name="Google Shape;107;p4"/>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Arial"/>
                  <a:ea typeface="Arial"/>
                  <a:cs typeface="Arial"/>
                  <a:sym typeface="Arial"/>
                </a:rPr>
                <a:t>3</a:t>
              </a:r>
              <a:endParaRPr sz="600" b="0" i="0" u="none" strike="noStrike" cap="none">
                <a:solidFill>
                  <a:schemeClr val="dk2"/>
                </a:solidFill>
                <a:latin typeface="Arial"/>
                <a:ea typeface="Arial"/>
                <a:cs typeface="Arial"/>
                <a:sym typeface="Arial"/>
              </a:endParaRPr>
            </a:p>
          </p:txBody>
        </p:sp>
      </p:grpSp>
      <p:grpSp>
        <p:nvGrpSpPr>
          <p:cNvPr id="109" name="Google Shape;109;p4"/>
          <p:cNvGrpSpPr/>
          <p:nvPr/>
        </p:nvGrpSpPr>
        <p:grpSpPr>
          <a:xfrm>
            <a:off x="5842489" y="1703401"/>
            <a:ext cx="473400" cy="473400"/>
            <a:chOff x="5842489" y="1703401"/>
            <a:chExt cx="473400" cy="473400"/>
          </a:xfrm>
          <a:solidFill>
            <a:schemeClr val="tx2"/>
          </a:solidFill>
        </p:grpSpPr>
        <p:sp>
          <p:nvSpPr>
            <p:cNvPr id="110" name="Google Shape;110;p4"/>
            <p:cNvSpPr/>
            <p:nvPr/>
          </p:nvSpPr>
          <p:spPr>
            <a:xfrm rot="8100000">
              <a:off x="5911817" y="1772729"/>
              <a:ext cx="334744" cy="334744"/>
            </a:xfrm>
            <a:prstGeom prst="teardrop">
              <a:avLst>
                <a:gd name="adj" fmla="val 100000"/>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4"/>
            <p:cNvSpPr/>
            <p:nvPr/>
          </p:nvSpPr>
          <p:spPr>
            <a:xfrm>
              <a:off x="6012139" y="1866499"/>
              <a:ext cx="134100" cy="134100"/>
            </a:xfrm>
            <a:prstGeom prst="ellipse">
              <a:avLst/>
            </a:prstGeom>
            <a:solidFill>
              <a:schemeClr val="bg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2"/>
                  </a:solidFill>
                  <a:latin typeface="Arial"/>
                  <a:ea typeface="Arial"/>
                  <a:cs typeface="Arial"/>
                  <a:sym typeface="Arial"/>
                </a:rPr>
                <a:t>5</a:t>
              </a:r>
              <a:endParaRPr sz="600" b="0" i="0" u="none" strike="noStrike" cap="none" dirty="0">
                <a:solidFill>
                  <a:schemeClr val="dk2"/>
                </a:solidFill>
                <a:latin typeface="Arial"/>
                <a:ea typeface="Arial"/>
                <a:cs typeface="Arial"/>
                <a:sym typeface="Arial"/>
              </a:endParaRPr>
            </a:p>
          </p:txBody>
        </p:sp>
      </p:grpSp>
      <p:grpSp>
        <p:nvGrpSpPr>
          <p:cNvPr id="112" name="Google Shape;112;p4"/>
          <p:cNvGrpSpPr/>
          <p:nvPr/>
        </p:nvGrpSpPr>
        <p:grpSpPr>
          <a:xfrm>
            <a:off x="6885775" y="3591676"/>
            <a:ext cx="473400" cy="473400"/>
            <a:chOff x="6880814" y="3576300"/>
            <a:chExt cx="473400" cy="473400"/>
          </a:xfrm>
          <a:solidFill>
            <a:srgbClr val="0070C0"/>
          </a:solidFill>
        </p:grpSpPr>
        <p:sp>
          <p:nvSpPr>
            <p:cNvPr id="113" name="Google Shape;113;p4"/>
            <p:cNvSpPr/>
            <p:nvPr/>
          </p:nvSpPr>
          <p:spPr>
            <a:xfrm rot="-2700000">
              <a:off x="6950142" y="3645628"/>
              <a:ext cx="334744" cy="334744"/>
            </a:xfrm>
            <a:prstGeom prst="teardrop">
              <a:avLst>
                <a:gd name="adj" fmla="val 100000"/>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
            <p:cNvSpPr/>
            <p:nvPr/>
          </p:nvSpPr>
          <p:spPr>
            <a:xfrm flipH="1">
              <a:off x="7050464" y="3752502"/>
              <a:ext cx="134100" cy="134100"/>
            </a:xfrm>
            <a:prstGeom prst="ellipse">
              <a:avLst/>
            </a:prstGeom>
            <a:solidFill>
              <a:schemeClr val="bg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2"/>
                  </a:solidFill>
                  <a:latin typeface="Arial"/>
                  <a:ea typeface="Arial"/>
                  <a:cs typeface="Arial"/>
                  <a:sym typeface="Arial"/>
                </a:rPr>
                <a:t>6</a:t>
              </a:r>
              <a:endParaRPr sz="600" b="0" i="0" u="none" strike="noStrike" cap="none" dirty="0">
                <a:solidFill>
                  <a:schemeClr val="dk2"/>
                </a:solidFill>
                <a:latin typeface="Arial"/>
                <a:ea typeface="Arial"/>
                <a:cs typeface="Arial"/>
                <a:sym typeface="Arial"/>
              </a:endParaRPr>
            </a:p>
          </p:txBody>
        </p:sp>
      </p:grpSp>
      <p:grpSp>
        <p:nvGrpSpPr>
          <p:cNvPr id="115" name="Google Shape;115;p4"/>
          <p:cNvGrpSpPr/>
          <p:nvPr/>
        </p:nvGrpSpPr>
        <p:grpSpPr>
          <a:xfrm>
            <a:off x="4852739" y="3576300"/>
            <a:ext cx="473400" cy="473400"/>
            <a:chOff x="4852739" y="3576300"/>
            <a:chExt cx="473400" cy="473400"/>
          </a:xfrm>
        </p:grpSpPr>
        <p:sp>
          <p:nvSpPr>
            <p:cNvPr id="116" name="Google Shape;116;p4"/>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Arial"/>
                  <a:ea typeface="Arial"/>
                  <a:cs typeface="Arial"/>
                  <a:sym typeface="Arial"/>
                </a:rPr>
                <a:t>4</a:t>
              </a:r>
              <a:endParaRPr sz="600" b="0" i="0" u="none" strike="noStrike" cap="none">
                <a:solidFill>
                  <a:schemeClr val="dk2"/>
                </a:solidFill>
                <a:latin typeface="Arial"/>
                <a:ea typeface="Arial"/>
                <a:cs typeface="Arial"/>
                <a:sym typeface="Arial"/>
              </a:endParaRPr>
            </a:p>
          </p:txBody>
        </p:sp>
      </p:grpSp>
      <p:grpSp>
        <p:nvGrpSpPr>
          <p:cNvPr id="118" name="Google Shape;118;p4"/>
          <p:cNvGrpSpPr/>
          <p:nvPr/>
        </p:nvGrpSpPr>
        <p:grpSpPr>
          <a:xfrm>
            <a:off x="2824664" y="3576300"/>
            <a:ext cx="473400" cy="473400"/>
            <a:chOff x="2824664" y="3576300"/>
            <a:chExt cx="473400" cy="473400"/>
          </a:xfrm>
        </p:grpSpPr>
        <p:sp>
          <p:nvSpPr>
            <p:cNvPr id="119" name="Google Shape;119;p4"/>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4"/>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Arial"/>
                  <a:ea typeface="Arial"/>
                  <a:cs typeface="Arial"/>
                  <a:sym typeface="Arial"/>
                </a:rPr>
                <a:t>2</a:t>
              </a:r>
              <a:endParaRPr sz="600" b="0" i="0" u="none" strike="noStrike" cap="none">
                <a:solidFill>
                  <a:schemeClr val="dk2"/>
                </a:solidFill>
                <a:latin typeface="Arial"/>
                <a:ea typeface="Arial"/>
                <a:cs typeface="Arial"/>
                <a:sym typeface="Arial"/>
              </a:endParaRPr>
            </a:p>
          </p:txBody>
        </p:sp>
      </p:grpSp>
      <p:sp>
        <p:nvSpPr>
          <p:cNvPr id="121" name="Google Shape;121;p4"/>
          <p:cNvSpPr txBox="1"/>
          <p:nvPr/>
        </p:nvSpPr>
        <p:spPr>
          <a:xfrm>
            <a:off x="507463" y="934030"/>
            <a:ext cx="2424545" cy="8925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00" b="0" i="0" u="none" strike="noStrike" cap="none" dirty="0">
                <a:solidFill>
                  <a:srgbClr val="150045"/>
                </a:solidFill>
                <a:latin typeface="Arial"/>
                <a:ea typeface="Arial"/>
                <a:cs typeface="Arial"/>
                <a:sym typeface="Arial"/>
              </a:rPr>
              <a:t>Violent activities pose a serious threat to personal</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safety and to social stability</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in public places.</a:t>
            </a:r>
            <a:endParaRPr sz="1300" dirty="0">
              <a:solidFill>
                <a:srgbClr val="150045"/>
              </a:solidFill>
            </a:endParaRPr>
          </a:p>
        </p:txBody>
      </p:sp>
      <p:sp>
        <p:nvSpPr>
          <p:cNvPr id="122" name="Google Shape;122;p4"/>
          <p:cNvSpPr/>
          <p:nvPr/>
        </p:nvSpPr>
        <p:spPr>
          <a:xfrm>
            <a:off x="672619" y="3578812"/>
            <a:ext cx="2321695" cy="6924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00" b="0" i="0" u="none" strike="noStrike" cap="none" dirty="0">
                <a:solidFill>
                  <a:srgbClr val="150045"/>
                </a:solidFill>
                <a:latin typeface="Arial"/>
                <a:ea typeface="Arial"/>
                <a:cs typeface="Arial"/>
                <a:sym typeface="Arial"/>
              </a:rPr>
              <a:t>Manual monitoring of all the</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events on the CCTV camera</a:t>
            </a:r>
            <a:endParaRPr sz="1300" dirty="0">
              <a:solidFill>
                <a:srgbClr val="150045"/>
              </a:solidFill>
            </a:endParaRPr>
          </a:p>
          <a:p>
            <a:pPr marL="0" marR="0" lvl="0" indent="0" algn="just" rtl="0">
              <a:lnSpc>
                <a:spcPct val="100000"/>
              </a:lnSpc>
              <a:spcBef>
                <a:spcPts val="0"/>
              </a:spcBef>
              <a:spcAft>
                <a:spcPts val="0"/>
              </a:spcAft>
              <a:buNone/>
            </a:pPr>
            <a:r>
              <a:rPr lang="en-US" sz="1300" b="0" i="0" u="none" strike="noStrike" cap="none" dirty="0">
                <a:solidFill>
                  <a:srgbClr val="150045"/>
                </a:solidFill>
                <a:latin typeface="Arial"/>
                <a:ea typeface="Arial"/>
                <a:cs typeface="Arial"/>
                <a:sym typeface="Arial"/>
              </a:rPr>
              <a:t>is impossible.</a:t>
            </a:r>
            <a:endParaRPr sz="1300" dirty="0">
              <a:solidFill>
                <a:srgbClr val="150045"/>
              </a:solidFill>
            </a:endParaRPr>
          </a:p>
        </p:txBody>
      </p:sp>
      <p:sp>
        <p:nvSpPr>
          <p:cNvPr id="123" name="Google Shape;123;p4"/>
          <p:cNvSpPr/>
          <p:nvPr/>
        </p:nvSpPr>
        <p:spPr>
          <a:xfrm>
            <a:off x="3314546" y="746730"/>
            <a:ext cx="2359654" cy="109256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00" b="0" i="0" u="none" strike="noStrike" cap="none" dirty="0">
                <a:solidFill>
                  <a:srgbClr val="150045"/>
                </a:solidFill>
                <a:latin typeface="Arial"/>
                <a:ea typeface="Arial"/>
                <a:cs typeface="Arial"/>
                <a:sym typeface="Arial"/>
              </a:rPr>
              <a:t>Even if the event had already</a:t>
            </a:r>
            <a:r>
              <a:rPr lang="en-US" sz="1300" dirty="0">
                <a:solidFill>
                  <a:srgbClr val="150045"/>
                </a:solidFill>
              </a:rPr>
              <a:t> h</a:t>
            </a:r>
            <a:r>
              <a:rPr lang="en-US" sz="1300" b="0" i="0" u="none" strike="noStrike" cap="none" dirty="0">
                <a:solidFill>
                  <a:srgbClr val="150045"/>
                </a:solidFill>
                <a:latin typeface="Arial"/>
                <a:ea typeface="Arial"/>
                <a:cs typeface="Arial"/>
                <a:sym typeface="Arial"/>
              </a:rPr>
              <a:t>appened, searching for them</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manually in the recorded</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video wastes a lot of time.</a:t>
            </a:r>
            <a:endParaRPr sz="1300" dirty="0">
              <a:solidFill>
                <a:srgbClr val="150045"/>
              </a:solidFill>
            </a:endParaRPr>
          </a:p>
        </p:txBody>
      </p:sp>
      <p:sp>
        <p:nvSpPr>
          <p:cNvPr id="124" name="Google Shape;124;p4"/>
          <p:cNvSpPr/>
          <p:nvPr/>
        </p:nvSpPr>
        <p:spPr>
          <a:xfrm>
            <a:off x="3616036" y="3961766"/>
            <a:ext cx="2621731" cy="109256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00" b="0" i="0" u="none" strike="noStrike" cap="none" dirty="0">
                <a:solidFill>
                  <a:srgbClr val="150045"/>
                </a:solidFill>
                <a:latin typeface="Arial"/>
                <a:ea typeface="Arial"/>
                <a:cs typeface="Arial"/>
                <a:sym typeface="Arial"/>
              </a:rPr>
              <a:t>Our project is to create a model</a:t>
            </a:r>
            <a:endParaRPr sz="1300" dirty="0">
              <a:solidFill>
                <a:srgbClr val="150045"/>
              </a:solidFill>
            </a:endParaRPr>
          </a:p>
          <a:p>
            <a:pPr marL="0" marR="0" lvl="0" indent="0" algn="just" rtl="0">
              <a:lnSpc>
                <a:spcPct val="100000"/>
              </a:lnSpc>
              <a:spcBef>
                <a:spcPts val="0"/>
              </a:spcBef>
              <a:spcAft>
                <a:spcPts val="0"/>
              </a:spcAft>
              <a:buNone/>
            </a:pPr>
            <a:r>
              <a:rPr lang="en-US" sz="1300" b="0" i="0" u="none" strike="noStrike" cap="none" dirty="0">
                <a:solidFill>
                  <a:srgbClr val="150045"/>
                </a:solidFill>
                <a:latin typeface="Arial"/>
                <a:ea typeface="Arial"/>
                <a:cs typeface="Arial"/>
                <a:sym typeface="Arial"/>
              </a:rPr>
              <a:t>that extracts frames and</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compares with the testing</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frames to automatically detect</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unusual activities.</a:t>
            </a:r>
            <a:endParaRPr sz="1300" dirty="0">
              <a:solidFill>
                <a:srgbClr val="150045"/>
              </a:solidFill>
            </a:endParaRPr>
          </a:p>
        </p:txBody>
      </p:sp>
      <p:sp>
        <p:nvSpPr>
          <p:cNvPr id="125" name="Google Shape;125;p4"/>
          <p:cNvSpPr/>
          <p:nvPr/>
        </p:nvSpPr>
        <p:spPr>
          <a:xfrm>
            <a:off x="6417453" y="4141125"/>
            <a:ext cx="4572000"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00" b="0" i="0" u="none" strike="noStrike" cap="none" dirty="0">
                <a:solidFill>
                  <a:srgbClr val="150045"/>
                </a:solidFill>
                <a:latin typeface="Arial"/>
                <a:ea typeface="Arial"/>
                <a:cs typeface="Arial"/>
                <a:sym typeface="Arial"/>
              </a:rPr>
              <a:t>Our project uses LRCN model with</a:t>
            </a:r>
            <a:endParaRPr sz="1300" dirty="0">
              <a:solidFill>
                <a:srgbClr val="150045"/>
              </a:solidFill>
            </a:endParaRPr>
          </a:p>
          <a:p>
            <a:pPr marL="0" marR="0" lvl="0" indent="0" algn="just" rtl="0">
              <a:lnSpc>
                <a:spcPct val="100000"/>
              </a:lnSpc>
              <a:spcBef>
                <a:spcPts val="0"/>
              </a:spcBef>
              <a:spcAft>
                <a:spcPts val="0"/>
              </a:spcAft>
              <a:buNone/>
            </a:pPr>
            <a:r>
              <a:rPr lang="en-US" sz="1300" b="0" i="0" u="none" strike="noStrike" cap="none" dirty="0" err="1">
                <a:solidFill>
                  <a:srgbClr val="150045"/>
                </a:solidFill>
                <a:latin typeface="Arial"/>
                <a:ea typeface="Arial"/>
                <a:cs typeface="Arial"/>
                <a:sym typeface="Arial"/>
              </a:rPr>
              <a:t>Keras</a:t>
            </a:r>
            <a:r>
              <a:rPr lang="en-US" sz="1300" b="0" i="0" u="none" strike="noStrike" cap="none" dirty="0">
                <a:solidFill>
                  <a:srgbClr val="150045"/>
                </a:solidFill>
                <a:latin typeface="Arial"/>
                <a:ea typeface="Arial"/>
                <a:cs typeface="Arial"/>
                <a:sym typeface="Arial"/>
              </a:rPr>
              <a:t> and Tensor Flow in Python.</a:t>
            </a:r>
            <a:endParaRPr sz="1300" dirty="0">
              <a:solidFill>
                <a:srgbClr val="150045"/>
              </a:solidFill>
            </a:endParaRPr>
          </a:p>
        </p:txBody>
      </p:sp>
      <p:sp>
        <p:nvSpPr>
          <p:cNvPr id="126" name="Google Shape;126;p4"/>
          <p:cNvSpPr txBox="1"/>
          <p:nvPr/>
        </p:nvSpPr>
        <p:spPr>
          <a:xfrm>
            <a:off x="6443678" y="773933"/>
            <a:ext cx="2359653" cy="109256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00" b="0" i="0" u="none" strike="noStrike" cap="none" dirty="0">
                <a:solidFill>
                  <a:srgbClr val="150045"/>
                </a:solidFill>
                <a:latin typeface="Arial"/>
                <a:ea typeface="Arial"/>
                <a:cs typeface="Arial"/>
                <a:sym typeface="Arial"/>
              </a:rPr>
              <a:t>The user-friendliness and its</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high functionality make the</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model practically feasible in</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solving difficult cases with</a:t>
            </a:r>
            <a:r>
              <a:rPr lang="en-US" sz="1300" dirty="0">
                <a:solidFill>
                  <a:srgbClr val="150045"/>
                </a:solidFill>
              </a:rPr>
              <a:t> </a:t>
            </a:r>
            <a:r>
              <a:rPr lang="en-US" sz="1300" b="0" i="0" u="none" strike="noStrike" cap="none" dirty="0">
                <a:solidFill>
                  <a:srgbClr val="150045"/>
                </a:solidFill>
                <a:latin typeface="Arial"/>
                <a:ea typeface="Arial"/>
                <a:cs typeface="Arial"/>
                <a:sym typeface="Arial"/>
              </a:rPr>
              <a:t>limited resources.</a:t>
            </a:r>
            <a:endParaRPr sz="1300" dirty="0">
              <a:solidFill>
                <a:srgbClr val="150045"/>
              </a:solidFill>
            </a:endParaRPr>
          </a:p>
        </p:txBody>
      </p:sp>
    </p:spTree>
    <p:extLst>
      <p:ext uri="{BB962C8B-B14F-4D97-AF65-F5344CB8AC3E}">
        <p14:creationId xmlns:p14="http://schemas.microsoft.com/office/powerpoint/2010/main" val="1643442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6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2384" name="Google Shape;2384;p61"/>
          <p:cNvSpPr txBox="1">
            <a:spLocks noGrp="1"/>
          </p:cNvSpPr>
          <p:nvPr>
            <p:ph type="subTitle" idx="4294967295"/>
          </p:nvPr>
        </p:nvSpPr>
        <p:spPr>
          <a:xfrm>
            <a:off x="1090284" y="2052487"/>
            <a:ext cx="2373316" cy="1269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b="0" i="0" dirty="0">
                <a:solidFill>
                  <a:srgbClr val="202124"/>
                </a:solidFill>
                <a:effectLst/>
                <a:latin typeface="Roboto" panose="02000000000000000000" pitchFamily="2" charset="0"/>
              </a:rPr>
              <a:t>Our system objective is to identify suspicious and normal activities from the data. It is not easy for humans to determine the incredulous events manually.</a:t>
            </a:r>
            <a:endParaRPr dirty="0"/>
          </a:p>
        </p:txBody>
      </p:sp>
      <p:cxnSp>
        <p:nvCxnSpPr>
          <p:cNvPr id="2386" name="Google Shape;2386;p61"/>
          <p:cNvCxnSpPr>
            <a:cxnSpLocks/>
            <a:endCxn id="2387" idx="2"/>
          </p:cNvCxnSpPr>
          <p:nvPr/>
        </p:nvCxnSpPr>
        <p:spPr>
          <a:xfrm rot="10800000" flipH="1">
            <a:off x="3490000" y="1569500"/>
            <a:ext cx="1282800" cy="876300"/>
          </a:xfrm>
          <a:prstGeom prst="bentConnector3">
            <a:avLst>
              <a:gd name="adj1" fmla="val 50001"/>
            </a:avLst>
          </a:prstGeom>
          <a:noFill/>
          <a:ln w="9525" cap="flat" cmpd="sng">
            <a:solidFill>
              <a:schemeClr val="lt1"/>
            </a:solidFill>
            <a:prstDash val="solid"/>
            <a:round/>
            <a:headEnd type="oval" w="med" len="med"/>
            <a:tailEnd type="none" w="med" len="med"/>
          </a:ln>
        </p:spPr>
      </p:cxnSp>
      <p:cxnSp>
        <p:nvCxnSpPr>
          <p:cNvPr id="2388" name="Google Shape;2388;p61"/>
          <p:cNvCxnSpPr>
            <a:cxnSpLocks/>
          </p:cNvCxnSpPr>
          <p:nvPr/>
        </p:nvCxnSpPr>
        <p:spPr>
          <a:xfrm>
            <a:off x="3490000" y="2764878"/>
            <a:ext cx="1282800" cy="876300"/>
          </a:xfrm>
          <a:prstGeom prst="bentConnector3">
            <a:avLst>
              <a:gd name="adj1" fmla="val 50001"/>
            </a:avLst>
          </a:prstGeom>
          <a:noFill/>
          <a:ln w="9525" cap="flat" cmpd="sng">
            <a:solidFill>
              <a:schemeClr val="lt1"/>
            </a:solidFill>
            <a:prstDash val="solid"/>
            <a:round/>
            <a:headEnd type="oval" w="med" len="med"/>
            <a:tailEnd type="none" w="med" len="med"/>
          </a:ln>
        </p:spPr>
      </p:cxnSp>
      <p:sp>
        <p:nvSpPr>
          <p:cNvPr id="2390" name="Google Shape;2390;p61"/>
          <p:cNvSpPr txBox="1">
            <a:spLocks noGrp="1"/>
          </p:cNvSpPr>
          <p:nvPr>
            <p:ph type="subTitle" idx="4294967295"/>
          </p:nvPr>
        </p:nvSpPr>
        <p:spPr>
          <a:xfrm>
            <a:off x="5099572" y="1174262"/>
            <a:ext cx="3512800" cy="764701"/>
          </a:xfrm>
          <a:prstGeom prst="rect">
            <a:avLst/>
          </a:prstGeom>
        </p:spPr>
        <p:txBody>
          <a:bodyPr spcFirstLastPara="1" wrap="square" lIns="91425" tIns="91425" rIns="91425" bIns="91425" anchor="t" anchorCtr="0">
            <a:noAutofit/>
          </a:bodyPr>
          <a:lstStyle/>
          <a:p>
            <a:pPr marL="139700" lvl="0" indent="0" algn="just" rtl="0">
              <a:lnSpc>
                <a:spcPct val="100000"/>
              </a:lnSpc>
              <a:spcBef>
                <a:spcPts val="0"/>
              </a:spcBef>
              <a:spcAft>
                <a:spcPts val="0"/>
              </a:spcAft>
              <a:buSzPts val="1400"/>
              <a:buNone/>
            </a:pPr>
            <a:r>
              <a:rPr lang="en-US" b="0" i="0" dirty="0">
                <a:solidFill>
                  <a:srgbClr val="202124"/>
                </a:solidFill>
                <a:effectLst/>
                <a:latin typeface="Roboto" panose="02000000000000000000" pitchFamily="2" charset="0"/>
              </a:rPr>
              <a:t>You should also look for early warning signs of attack severity and scope as you continue to filter, sort, and correlate events to see if you have enough evidence to take action, like tracking an incident formally or opening a formal investigation.</a:t>
            </a:r>
            <a:endParaRPr dirty="0"/>
          </a:p>
        </p:txBody>
      </p:sp>
      <p:sp>
        <p:nvSpPr>
          <p:cNvPr id="2392" name="Google Shape;2392;p61"/>
          <p:cNvSpPr txBox="1">
            <a:spLocks noGrp="1"/>
          </p:cNvSpPr>
          <p:nvPr>
            <p:ph type="subTitle" idx="4294967295"/>
          </p:nvPr>
        </p:nvSpPr>
        <p:spPr>
          <a:xfrm>
            <a:off x="5058649" y="3345374"/>
            <a:ext cx="3378827" cy="750000"/>
          </a:xfrm>
          <a:prstGeom prst="rect">
            <a:avLst/>
          </a:prstGeom>
        </p:spPr>
        <p:txBody>
          <a:bodyPr spcFirstLastPara="1" wrap="square" lIns="91425" tIns="91425" rIns="91425" bIns="91425" anchor="t" anchorCtr="0">
            <a:noAutofit/>
          </a:bodyPr>
          <a:lstStyle/>
          <a:p>
            <a:pPr marL="139700" lvl="0" indent="0" algn="just" rtl="0">
              <a:lnSpc>
                <a:spcPct val="100000"/>
              </a:lnSpc>
              <a:spcBef>
                <a:spcPts val="0"/>
              </a:spcBef>
              <a:spcAft>
                <a:spcPts val="0"/>
              </a:spcAft>
              <a:buSzPts val="1400"/>
              <a:buNone/>
            </a:pPr>
            <a:r>
              <a:rPr lang="en-US" b="0" i="0" dirty="0">
                <a:solidFill>
                  <a:srgbClr val="202124"/>
                </a:solidFill>
                <a:effectLst/>
                <a:latin typeface="Roboto" panose="02000000000000000000" pitchFamily="2" charset="0"/>
              </a:rPr>
              <a:t>Here, LRCN model is used suits for large-scale visualization. This method immediately converts a variable-length input to a map as output</a:t>
            </a:r>
            <a:endParaRPr dirty="0"/>
          </a:p>
        </p:txBody>
      </p:sp>
      <p:grpSp>
        <p:nvGrpSpPr>
          <p:cNvPr id="2394" name="Google Shape;2394;p61"/>
          <p:cNvGrpSpPr/>
          <p:nvPr/>
        </p:nvGrpSpPr>
        <p:grpSpPr>
          <a:xfrm>
            <a:off x="720000" y="2271287"/>
            <a:ext cx="349075" cy="349025"/>
            <a:chOff x="1868675" y="3784775"/>
            <a:chExt cx="349075" cy="349025"/>
          </a:xfrm>
        </p:grpSpPr>
        <p:sp>
          <p:nvSpPr>
            <p:cNvPr id="2395" name="Google Shape;2395;p61"/>
            <p:cNvSpPr/>
            <p:nvPr/>
          </p:nvSpPr>
          <p:spPr>
            <a:xfrm>
              <a:off x="1952425" y="3784775"/>
              <a:ext cx="181575" cy="99925"/>
            </a:xfrm>
            <a:custGeom>
              <a:avLst/>
              <a:gdLst/>
              <a:ahLst/>
              <a:cxnLst/>
              <a:rect l="l" t="t" r="r" b="b"/>
              <a:pathLst>
                <a:path w="7263" h="3997" extrusionOk="0">
                  <a:moveTo>
                    <a:pt x="3632" y="0"/>
                  </a:moveTo>
                  <a:cubicBezTo>
                    <a:pt x="1991" y="0"/>
                    <a:pt x="566" y="1167"/>
                    <a:pt x="245" y="2776"/>
                  </a:cubicBezTo>
                  <a:lnTo>
                    <a:pt x="1" y="3996"/>
                  </a:lnTo>
                  <a:cubicBezTo>
                    <a:pt x="1107" y="3376"/>
                    <a:pt x="2344" y="3052"/>
                    <a:pt x="3632" y="3052"/>
                  </a:cubicBezTo>
                  <a:cubicBezTo>
                    <a:pt x="4920" y="3052"/>
                    <a:pt x="6158" y="3376"/>
                    <a:pt x="7263" y="3996"/>
                  </a:cubicBezTo>
                  <a:lnTo>
                    <a:pt x="7018" y="2776"/>
                  </a:lnTo>
                  <a:cubicBezTo>
                    <a:pt x="6697" y="1167"/>
                    <a:pt x="5272" y="0"/>
                    <a:pt x="3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1"/>
            <p:cNvSpPr/>
            <p:nvPr/>
          </p:nvSpPr>
          <p:spPr>
            <a:xfrm>
              <a:off x="2089625" y="3894050"/>
              <a:ext cx="47075" cy="81425"/>
            </a:xfrm>
            <a:custGeom>
              <a:avLst/>
              <a:gdLst/>
              <a:ahLst/>
              <a:cxnLst/>
              <a:rect l="l" t="t" r="r" b="b"/>
              <a:pathLst>
                <a:path w="1883" h="3257" extrusionOk="0">
                  <a:moveTo>
                    <a:pt x="664" y="1"/>
                  </a:moveTo>
                  <a:lnTo>
                    <a:pt x="664" y="1553"/>
                  </a:lnTo>
                  <a:cubicBezTo>
                    <a:pt x="664" y="2210"/>
                    <a:pt x="412" y="2807"/>
                    <a:pt x="0" y="3256"/>
                  </a:cubicBezTo>
                  <a:lnTo>
                    <a:pt x="1016" y="3256"/>
                  </a:lnTo>
                  <a:lnTo>
                    <a:pt x="1882" y="656"/>
                  </a:lnTo>
                  <a:cubicBezTo>
                    <a:pt x="1497" y="391"/>
                    <a:pt x="1087" y="173"/>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1"/>
            <p:cNvSpPr/>
            <p:nvPr/>
          </p:nvSpPr>
          <p:spPr>
            <a:xfrm>
              <a:off x="2000625" y="3881750"/>
              <a:ext cx="85175" cy="93725"/>
            </a:xfrm>
            <a:custGeom>
              <a:avLst/>
              <a:gdLst/>
              <a:ahLst/>
              <a:cxnLst/>
              <a:rect l="l" t="t" r="r" b="b"/>
              <a:pathLst>
                <a:path w="3407" h="3749" extrusionOk="0">
                  <a:moveTo>
                    <a:pt x="1704" y="1"/>
                  </a:moveTo>
                  <a:cubicBezTo>
                    <a:pt x="1131" y="1"/>
                    <a:pt x="558" y="74"/>
                    <a:pt x="1" y="220"/>
                  </a:cubicBezTo>
                  <a:lnTo>
                    <a:pt x="1" y="2045"/>
                  </a:lnTo>
                  <a:cubicBezTo>
                    <a:pt x="1" y="2985"/>
                    <a:pt x="765" y="3748"/>
                    <a:pt x="1704" y="3748"/>
                  </a:cubicBezTo>
                  <a:cubicBezTo>
                    <a:pt x="2643" y="3748"/>
                    <a:pt x="3407" y="2985"/>
                    <a:pt x="3407" y="2045"/>
                  </a:cubicBezTo>
                  <a:lnTo>
                    <a:pt x="3407" y="220"/>
                  </a:lnTo>
                  <a:cubicBezTo>
                    <a:pt x="2850" y="74"/>
                    <a:pt x="227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1"/>
            <p:cNvSpPr/>
            <p:nvPr/>
          </p:nvSpPr>
          <p:spPr>
            <a:xfrm>
              <a:off x="1949750" y="3894050"/>
              <a:ext cx="47050" cy="81425"/>
            </a:xfrm>
            <a:custGeom>
              <a:avLst/>
              <a:gdLst/>
              <a:ahLst/>
              <a:cxnLst/>
              <a:rect l="l" t="t" r="r" b="b"/>
              <a:pathLst>
                <a:path w="1882" h="3257" extrusionOk="0">
                  <a:moveTo>
                    <a:pt x="1219" y="1"/>
                  </a:moveTo>
                  <a:cubicBezTo>
                    <a:pt x="796" y="173"/>
                    <a:pt x="386" y="391"/>
                    <a:pt x="0" y="656"/>
                  </a:cubicBezTo>
                  <a:lnTo>
                    <a:pt x="867" y="3256"/>
                  </a:lnTo>
                  <a:lnTo>
                    <a:pt x="1882" y="3256"/>
                  </a:lnTo>
                  <a:cubicBezTo>
                    <a:pt x="1470" y="2808"/>
                    <a:pt x="1219" y="2210"/>
                    <a:pt x="1219" y="1553"/>
                  </a:cubicBezTo>
                  <a:lnTo>
                    <a:pt x="1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1"/>
            <p:cNvSpPr/>
            <p:nvPr/>
          </p:nvSpPr>
          <p:spPr>
            <a:xfrm>
              <a:off x="1868675" y="4030725"/>
              <a:ext cx="57150" cy="103075"/>
            </a:xfrm>
            <a:custGeom>
              <a:avLst/>
              <a:gdLst/>
              <a:ahLst/>
              <a:cxnLst/>
              <a:rect l="l" t="t" r="r" b="b"/>
              <a:pathLst>
                <a:path w="2286" h="4123" extrusionOk="0">
                  <a:moveTo>
                    <a:pt x="1687" y="0"/>
                  </a:moveTo>
                  <a:cubicBezTo>
                    <a:pt x="877" y="790"/>
                    <a:pt x="1" y="2050"/>
                    <a:pt x="1" y="3295"/>
                  </a:cubicBezTo>
                  <a:lnTo>
                    <a:pt x="1" y="4122"/>
                  </a:lnTo>
                  <a:lnTo>
                    <a:pt x="2286" y="4122"/>
                  </a:lnTo>
                  <a:lnTo>
                    <a:pt x="1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1"/>
            <p:cNvSpPr/>
            <p:nvPr/>
          </p:nvSpPr>
          <p:spPr>
            <a:xfrm>
              <a:off x="2027050" y="4048650"/>
              <a:ext cx="32350" cy="32400"/>
            </a:xfrm>
            <a:custGeom>
              <a:avLst/>
              <a:gdLst/>
              <a:ahLst/>
              <a:cxnLst/>
              <a:rect l="l" t="t" r="r" b="b"/>
              <a:pathLst>
                <a:path w="1294" h="1296" extrusionOk="0">
                  <a:moveTo>
                    <a:pt x="647" y="1"/>
                  </a:moveTo>
                  <a:cubicBezTo>
                    <a:pt x="290" y="1"/>
                    <a:pt x="0" y="292"/>
                    <a:pt x="0" y="647"/>
                  </a:cubicBezTo>
                  <a:cubicBezTo>
                    <a:pt x="0" y="1004"/>
                    <a:pt x="290" y="1295"/>
                    <a:pt x="647" y="1295"/>
                  </a:cubicBezTo>
                  <a:cubicBezTo>
                    <a:pt x="1004" y="1295"/>
                    <a:pt x="1293" y="1004"/>
                    <a:pt x="1293" y="647"/>
                  </a:cubicBezTo>
                  <a:cubicBezTo>
                    <a:pt x="1293" y="292"/>
                    <a:pt x="1004"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1"/>
            <p:cNvSpPr/>
            <p:nvPr/>
          </p:nvSpPr>
          <p:spPr>
            <a:xfrm>
              <a:off x="1926475" y="3995875"/>
              <a:ext cx="233525" cy="137925"/>
            </a:xfrm>
            <a:custGeom>
              <a:avLst/>
              <a:gdLst/>
              <a:ahLst/>
              <a:cxnLst/>
              <a:rect l="l" t="t" r="r" b="b"/>
              <a:pathLst>
                <a:path w="9341" h="5517" extrusionOk="0">
                  <a:moveTo>
                    <a:pt x="4670" y="1295"/>
                  </a:moveTo>
                  <a:cubicBezTo>
                    <a:pt x="5477" y="1295"/>
                    <a:pt x="6135" y="1951"/>
                    <a:pt x="6135" y="2758"/>
                  </a:cubicBezTo>
                  <a:cubicBezTo>
                    <a:pt x="6135" y="3567"/>
                    <a:pt x="5477" y="4223"/>
                    <a:pt x="4670" y="4223"/>
                  </a:cubicBezTo>
                  <a:cubicBezTo>
                    <a:pt x="3863" y="4223"/>
                    <a:pt x="3205" y="3567"/>
                    <a:pt x="3205" y="2758"/>
                  </a:cubicBezTo>
                  <a:cubicBezTo>
                    <a:pt x="3205" y="1951"/>
                    <a:pt x="3863" y="1295"/>
                    <a:pt x="4670" y="1295"/>
                  </a:cubicBezTo>
                  <a:close/>
                  <a:moveTo>
                    <a:pt x="0" y="0"/>
                  </a:moveTo>
                  <a:lnTo>
                    <a:pt x="801" y="5516"/>
                  </a:lnTo>
                  <a:lnTo>
                    <a:pt x="8539" y="5516"/>
                  </a:lnTo>
                  <a:lnTo>
                    <a:pt x="9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1"/>
            <p:cNvSpPr/>
            <p:nvPr/>
          </p:nvSpPr>
          <p:spPr>
            <a:xfrm>
              <a:off x="2160550" y="4030725"/>
              <a:ext cx="57200" cy="103075"/>
            </a:xfrm>
            <a:custGeom>
              <a:avLst/>
              <a:gdLst/>
              <a:ahLst/>
              <a:cxnLst/>
              <a:rect l="l" t="t" r="r" b="b"/>
              <a:pathLst>
                <a:path w="2288" h="4123" extrusionOk="0">
                  <a:moveTo>
                    <a:pt x="601" y="0"/>
                  </a:moveTo>
                  <a:lnTo>
                    <a:pt x="1" y="4122"/>
                  </a:lnTo>
                  <a:lnTo>
                    <a:pt x="2287" y="4122"/>
                  </a:lnTo>
                  <a:lnTo>
                    <a:pt x="2287" y="3295"/>
                  </a:lnTo>
                  <a:cubicBezTo>
                    <a:pt x="2287" y="2050"/>
                    <a:pt x="1409" y="79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61"/>
          <p:cNvGrpSpPr/>
          <p:nvPr/>
        </p:nvGrpSpPr>
        <p:grpSpPr>
          <a:xfrm>
            <a:off x="4711250" y="1394988"/>
            <a:ext cx="349050" cy="349025"/>
            <a:chOff x="3137963" y="3893313"/>
            <a:chExt cx="349050" cy="349025"/>
          </a:xfrm>
        </p:grpSpPr>
        <p:grpSp>
          <p:nvGrpSpPr>
            <p:cNvPr id="2404" name="Google Shape;2404;p61"/>
            <p:cNvGrpSpPr/>
            <p:nvPr/>
          </p:nvGrpSpPr>
          <p:grpSpPr>
            <a:xfrm>
              <a:off x="3137963" y="3893313"/>
              <a:ext cx="349050" cy="349025"/>
              <a:chOff x="7887000" y="3784775"/>
              <a:chExt cx="349050" cy="349025"/>
            </a:xfrm>
          </p:grpSpPr>
          <p:sp>
            <p:nvSpPr>
              <p:cNvPr id="2405" name="Google Shape;2405;p61"/>
              <p:cNvSpPr/>
              <p:nvPr/>
            </p:nvSpPr>
            <p:spPr>
              <a:xfrm>
                <a:off x="8001575" y="3877275"/>
                <a:ext cx="119900" cy="182025"/>
              </a:xfrm>
              <a:custGeom>
                <a:avLst/>
                <a:gdLst/>
                <a:ahLst/>
                <a:cxnLst/>
                <a:rect l="l" t="t" r="r" b="b"/>
                <a:pathLst>
                  <a:path w="4796" h="7281" extrusionOk="0">
                    <a:moveTo>
                      <a:pt x="3486" y="2514"/>
                    </a:moveTo>
                    <a:lnTo>
                      <a:pt x="4065" y="3092"/>
                    </a:lnTo>
                    <a:lnTo>
                      <a:pt x="2195" y="4961"/>
                    </a:lnTo>
                    <a:lnTo>
                      <a:pt x="870" y="3653"/>
                    </a:lnTo>
                    <a:lnTo>
                      <a:pt x="1444" y="3071"/>
                    </a:lnTo>
                    <a:lnTo>
                      <a:pt x="2191" y="3808"/>
                    </a:lnTo>
                    <a:lnTo>
                      <a:pt x="3486" y="2514"/>
                    </a:lnTo>
                    <a:close/>
                    <a:moveTo>
                      <a:pt x="2398" y="1"/>
                    </a:moveTo>
                    <a:lnTo>
                      <a:pt x="0" y="1257"/>
                    </a:lnTo>
                    <a:lnTo>
                      <a:pt x="0" y="3793"/>
                    </a:lnTo>
                    <a:cubicBezTo>
                      <a:pt x="0" y="5348"/>
                      <a:pt x="958" y="6732"/>
                      <a:pt x="2398" y="7281"/>
                    </a:cubicBezTo>
                    <a:cubicBezTo>
                      <a:pt x="3838" y="6732"/>
                      <a:pt x="4795" y="5348"/>
                      <a:pt x="4795" y="3793"/>
                    </a:cubicBezTo>
                    <a:lnTo>
                      <a:pt x="4795" y="1257"/>
                    </a:lnTo>
                    <a:lnTo>
                      <a:pt x="2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1"/>
              <p:cNvSpPr/>
              <p:nvPr/>
            </p:nvSpPr>
            <p:spPr>
              <a:xfrm>
                <a:off x="7887000" y="3784775"/>
                <a:ext cx="349050" cy="349025"/>
              </a:xfrm>
              <a:custGeom>
                <a:avLst/>
                <a:gdLst/>
                <a:ahLst/>
                <a:cxnLst/>
                <a:rect l="l" t="t" r="r" b="b"/>
                <a:pathLst>
                  <a:path w="13962" h="13961" extrusionOk="0">
                    <a:moveTo>
                      <a:pt x="6981" y="2776"/>
                    </a:moveTo>
                    <a:lnTo>
                      <a:pt x="10197" y="4463"/>
                    </a:lnTo>
                    <a:lnTo>
                      <a:pt x="10197" y="7493"/>
                    </a:lnTo>
                    <a:cubicBezTo>
                      <a:pt x="10197" y="9446"/>
                      <a:pt x="8957" y="11177"/>
                      <a:pt x="7112" y="11802"/>
                    </a:cubicBezTo>
                    <a:lnTo>
                      <a:pt x="6981" y="11847"/>
                    </a:lnTo>
                    <a:lnTo>
                      <a:pt x="6850" y="11802"/>
                    </a:lnTo>
                    <a:cubicBezTo>
                      <a:pt x="5005" y="11177"/>
                      <a:pt x="3765" y="9446"/>
                      <a:pt x="3765" y="7493"/>
                    </a:cubicBezTo>
                    <a:lnTo>
                      <a:pt x="3765" y="4463"/>
                    </a:lnTo>
                    <a:lnTo>
                      <a:pt x="6981" y="2776"/>
                    </a:lnTo>
                    <a:close/>
                    <a:moveTo>
                      <a:pt x="1282" y="0"/>
                    </a:moveTo>
                    <a:cubicBezTo>
                      <a:pt x="576" y="0"/>
                      <a:pt x="0" y="574"/>
                      <a:pt x="0" y="1282"/>
                    </a:cubicBezTo>
                    <a:cubicBezTo>
                      <a:pt x="0" y="1845"/>
                      <a:pt x="367" y="2325"/>
                      <a:pt x="873" y="2495"/>
                    </a:cubicBezTo>
                    <a:lnTo>
                      <a:pt x="873" y="4177"/>
                    </a:lnTo>
                    <a:lnTo>
                      <a:pt x="2130" y="4177"/>
                    </a:lnTo>
                    <a:lnTo>
                      <a:pt x="2130" y="6571"/>
                    </a:lnTo>
                    <a:lnTo>
                      <a:pt x="410" y="6571"/>
                    </a:lnTo>
                    <a:lnTo>
                      <a:pt x="410" y="7389"/>
                    </a:lnTo>
                    <a:lnTo>
                      <a:pt x="2130" y="7389"/>
                    </a:lnTo>
                    <a:lnTo>
                      <a:pt x="2130" y="7493"/>
                    </a:lnTo>
                    <a:cubicBezTo>
                      <a:pt x="2130" y="8281"/>
                      <a:pt x="2282" y="9059"/>
                      <a:pt x="2571" y="9783"/>
                    </a:cubicBezTo>
                    <a:lnTo>
                      <a:pt x="873" y="9783"/>
                    </a:lnTo>
                    <a:lnTo>
                      <a:pt x="873" y="11465"/>
                    </a:lnTo>
                    <a:cubicBezTo>
                      <a:pt x="367" y="11635"/>
                      <a:pt x="0" y="12115"/>
                      <a:pt x="0" y="12679"/>
                    </a:cubicBezTo>
                    <a:cubicBezTo>
                      <a:pt x="0" y="13386"/>
                      <a:pt x="576" y="13960"/>
                      <a:pt x="1282" y="13960"/>
                    </a:cubicBezTo>
                    <a:cubicBezTo>
                      <a:pt x="1989" y="13960"/>
                      <a:pt x="2565" y="13386"/>
                      <a:pt x="2565" y="12679"/>
                    </a:cubicBezTo>
                    <a:cubicBezTo>
                      <a:pt x="2565" y="12115"/>
                      <a:pt x="2198" y="11635"/>
                      <a:pt x="1692" y="11465"/>
                    </a:cubicBezTo>
                    <a:lnTo>
                      <a:pt x="1692" y="10602"/>
                    </a:lnTo>
                    <a:lnTo>
                      <a:pt x="2968" y="10602"/>
                    </a:lnTo>
                    <a:cubicBezTo>
                      <a:pt x="3115" y="10855"/>
                      <a:pt x="3281" y="11098"/>
                      <a:pt x="3462" y="11329"/>
                    </a:cubicBezTo>
                    <a:cubicBezTo>
                      <a:pt x="4322" y="12417"/>
                      <a:pt x="5537" y="13193"/>
                      <a:pt x="6887" y="13514"/>
                    </a:cubicBezTo>
                    <a:lnTo>
                      <a:pt x="6981" y="13535"/>
                    </a:lnTo>
                    <a:lnTo>
                      <a:pt x="7075" y="13514"/>
                    </a:lnTo>
                    <a:cubicBezTo>
                      <a:pt x="8424" y="13193"/>
                      <a:pt x="9640" y="12417"/>
                      <a:pt x="10499" y="11329"/>
                    </a:cubicBezTo>
                    <a:cubicBezTo>
                      <a:pt x="10681" y="11098"/>
                      <a:pt x="10847" y="10855"/>
                      <a:pt x="10994" y="10602"/>
                    </a:cubicBezTo>
                    <a:lnTo>
                      <a:pt x="12270" y="10602"/>
                    </a:lnTo>
                    <a:lnTo>
                      <a:pt x="12270" y="11465"/>
                    </a:lnTo>
                    <a:cubicBezTo>
                      <a:pt x="11764" y="11635"/>
                      <a:pt x="11399" y="12115"/>
                      <a:pt x="11399" y="12679"/>
                    </a:cubicBezTo>
                    <a:cubicBezTo>
                      <a:pt x="11399" y="13386"/>
                      <a:pt x="11973" y="13960"/>
                      <a:pt x="12680" y="13960"/>
                    </a:cubicBezTo>
                    <a:cubicBezTo>
                      <a:pt x="13386" y="13960"/>
                      <a:pt x="13962" y="13386"/>
                      <a:pt x="13962" y="12679"/>
                    </a:cubicBezTo>
                    <a:cubicBezTo>
                      <a:pt x="13962" y="12115"/>
                      <a:pt x="13596" y="11635"/>
                      <a:pt x="13089" y="11465"/>
                    </a:cubicBezTo>
                    <a:lnTo>
                      <a:pt x="13089" y="9783"/>
                    </a:lnTo>
                    <a:lnTo>
                      <a:pt x="11391" y="9783"/>
                    </a:lnTo>
                    <a:cubicBezTo>
                      <a:pt x="11680" y="9059"/>
                      <a:pt x="11832" y="8281"/>
                      <a:pt x="11832" y="7493"/>
                    </a:cubicBezTo>
                    <a:lnTo>
                      <a:pt x="11832" y="7389"/>
                    </a:lnTo>
                    <a:lnTo>
                      <a:pt x="13552" y="7389"/>
                    </a:lnTo>
                    <a:lnTo>
                      <a:pt x="13552" y="6571"/>
                    </a:lnTo>
                    <a:lnTo>
                      <a:pt x="11832" y="6571"/>
                    </a:lnTo>
                    <a:lnTo>
                      <a:pt x="11832" y="4177"/>
                    </a:lnTo>
                    <a:lnTo>
                      <a:pt x="13089" y="4177"/>
                    </a:lnTo>
                    <a:lnTo>
                      <a:pt x="13089" y="2495"/>
                    </a:lnTo>
                    <a:cubicBezTo>
                      <a:pt x="13595" y="2325"/>
                      <a:pt x="13962" y="1845"/>
                      <a:pt x="13962" y="1282"/>
                    </a:cubicBezTo>
                    <a:cubicBezTo>
                      <a:pt x="13962" y="574"/>
                      <a:pt x="13386" y="0"/>
                      <a:pt x="12680" y="0"/>
                    </a:cubicBezTo>
                    <a:cubicBezTo>
                      <a:pt x="11973" y="0"/>
                      <a:pt x="11399" y="574"/>
                      <a:pt x="11399" y="1282"/>
                    </a:cubicBezTo>
                    <a:cubicBezTo>
                      <a:pt x="11399" y="1845"/>
                      <a:pt x="11764" y="2325"/>
                      <a:pt x="12270" y="2495"/>
                    </a:cubicBezTo>
                    <a:lnTo>
                      <a:pt x="12270" y="3358"/>
                    </a:lnTo>
                    <a:lnTo>
                      <a:pt x="11612" y="3358"/>
                    </a:lnTo>
                    <a:lnTo>
                      <a:pt x="6981" y="928"/>
                    </a:lnTo>
                    <a:lnTo>
                      <a:pt x="2350" y="3358"/>
                    </a:lnTo>
                    <a:lnTo>
                      <a:pt x="1692" y="3358"/>
                    </a:lnTo>
                    <a:lnTo>
                      <a:pt x="1692" y="2495"/>
                    </a:lnTo>
                    <a:cubicBezTo>
                      <a:pt x="2198" y="2325"/>
                      <a:pt x="2563" y="1845"/>
                      <a:pt x="2563" y="1282"/>
                    </a:cubicBezTo>
                    <a:cubicBezTo>
                      <a:pt x="2563" y="574"/>
                      <a:pt x="1989" y="0"/>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7" name="Google Shape;2387;p61"/>
            <p:cNvSpPr/>
            <p:nvPr/>
          </p:nvSpPr>
          <p:spPr>
            <a:xfrm>
              <a:off x="3199550" y="3954888"/>
              <a:ext cx="225900" cy="225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61"/>
          <p:cNvGrpSpPr/>
          <p:nvPr/>
        </p:nvGrpSpPr>
        <p:grpSpPr>
          <a:xfrm>
            <a:off x="4824224" y="3445824"/>
            <a:ext cx="349025" cy="349075"/>
            <a:chOff x="4254488" y="4075263"/>
            <a:chExt cx="349025" cy="349075"/>
          </a:xfrm>
        </p:grpSpPr>
        <p:grpSp>
          <p:nvGrpSpPr>
            <p:cNvPr id="2408" name="Google Shape;2408;p61"/>
            <p:cNvGrpSpPr/>
            <p:nvPr/>
          </p:nvGrpSpPr>
          <p:grpSpPr>
            <a:xfrm>
              <a:off x="4254488" y="4075263"/>
              <a:ext cx="349025" cy="349075"/>
              <a:chOff x="4889375" y="2127775"/>
              <a:chExt cx="349025" cy="349075"/>
            </a:xfrm>
          </p:grpSpPr>
          <p:sp>
            <p:nvSpPr>
              <p:cNvPr id="2409" name="Google Shape;2409;p61"/>
              <p:cNvSpPr/>
              <p:nvPr/>
            </p:nvSpPr>
            <p:spPr>
              <a:xfrm>
                <a:off x="5003950" y="2220300"/>
                <a:ext cx="119850" cy="182025"/>
              </a:xfrm>
              <a:custGeom>
                <a:avLst/>
                <a:gdLst/>
                <a:ahLst/>
                <a:cxnLst/>
                <a:rect l="l" t="t" r="r" b="b"/>
                <a:pathLst>
                  <a:path w="4794" h="7281" extrusionOk="0">
                    <a:moveTo>
                      <a:pt x="3274" y="2201"/>
                    </a:moveTo>
                    <a:lnTo>
                      <a:pt x="3853" y="2780"/>
                    </a:lnTo>
                    <a:lnTo>
                      <a:pt x="2975" y="3656"/>
                    </a:lnTo>
                    <a:lnTo>
                      <a:pt x="3853" y="4532"/>
                    </a:lnTo>
                    <a:lnTo>
                      <a:pt x="3274" y="5111"/>
                    </a:lnTo>
                    <a:lnTo>
                      <a:pt x="2396" y="4235"/>
                    </a:lnTo>
                    <a:lnTo>
                      <a:pt x="1520" y="5111"/>
                    </a:lnTo>
                    <a:lnTo>
                      <a:pt x="941" y="4532"/>
                    </a:lnTo>
                    <a:lnTo>
                      <a:pt x="1819" y="3656"/>
                    </a:lnTo>
                    <a:lnTo>
                      <a:pt x="941" y="2780"/>
                    </a:lnTo>
                    <a:lnTo>
                      <a:pt x="1520" y="2201"/>
                    </a:lnTo>
                    <a:lnTo>
                      <a:pt x="2396" y="3077"/>
                    </a:lnTo>
                    <a:lnTo>
                      <a:pt x="3274" y="2201"/>
                    </a:lnTo>
                    <a:close/>
                    <a:moveTo>
                      <a:pt x="2396" y="0"/>
                    </a:moveTo>
                    <a:lnTo>
                      <a:pt x="1" y="1259"/>
                    </a:lnTo>
                    <a:lnTo>
                      <a:pt x="1" y="3793"/>
                    </a:lnTo>
                    <a:cubicBezTo>
                      <a:pt x="1" y="5349"/>
                      <a:pt x="958" y="6733"/>
                      <a:pt x="2396" y="7280"/>
                    </a:cubicBezTo>
                    <a:cubicBezTo>
                      <a:pt x="3837" y="6733"/>
                      <a:pt x="4794" y="5349"/>
                      <a:pt x="4794" y="3793"/>
                    </a:cubicBezTo>
                    <a:lnTo>
                      <a:pt x="4794" y="1259"/>
                    </a:lnTo>
                    <a:lnTo>
                      <a:pt x="2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1"/>
              <p:cNvSpPr/>
              <p:nvPr/>
            </p:nvSpPr>
            <p:spPr>
              <a:xfrm>
                <a:off x="4889375" y="2127775"/>
                <a:ext cx="349025" cy="349075"/>
              </a:xfrm>
              <a:custGeom>
                <a:avLst/>
                <a:gdLst/>
                <a:ahLst/>
                <a:cxnLst/>
                <a:rect l="l" t="t" r="r" b="b"/>
                <a:pathLst>
                  <a:path w="13961" h="13963" extrusionOk="0">
                    <a:moveTo>
                      <a:pt x="6979" y="2777"/>
                    </a:moveTo>
                    <a:lnTo>
                      <a:pt x="10195" y="4465"/>
                    </a:lnTo>
                    <a:lnTo>
                      <a:pt x="10195" y="7494"/>
                    </a:lnTo>
                    <a:cubicBezTo>
                      <a:pt x="10195" y="9447"/>
                      <a:pt x="8955" y="11178"/>
                      <a:pt x="7112" y="11803"/>
                    </a:cubicBezTo>
                    <a:lnTo>
                      <a:pt x="6979" y="11848"/>
                    </a:lnTo>
                    <a:lnTo>
                      <a:pt x="6849" y="11803"/>
                    </a:lnTo>
                    <a:cubicBezTo>
                      <a:pt x="5004" y="11178"/>
                      <a:pt x="3765" y="9447"/>
                      <a:pt x="3765" y="7494"/>
                    </a:cubicBezTo>
                    <a:lnTo>
                      <a:pt x="3765" y="4465"/>
                    </a:lnTo>
                    <a:lnTo>
                      <a:pt x="6979" y="2777"/>
                    </a:lnTo>
                    <a:close/>
                    <a:moveTo>
                      <a:pt x="1282" y="1"/>
                    </a:moveTo>
                    <a:cubicBezTo>
                      <a:pt x="574" y="1"/>
                      <a:pt x="0" y="576"/>
                      <a:pt x="0" y="1282"/>
                    </a:cubicBezTo>
                    <a:cubicBezTo>
                      <a:pt x="0" y="1846"/>
                      <a:pt x="366" y="2326"/>
                      <a:pt x="872" y="2498"/>
                    </a:cubicBezTo>
                    <a:lnTo>
                      <a:pt x="872" y="4178"/>
                    </a:lnTo>
                    <a:lnTo>
                      <a:pt x="2128" y="4178"/>
                    </a:lnTo>
                    <a:lnTo>
                      <a:pt x="2128" y="6573"/>
                    </a:lnTo>
                    <a:lnTo>
                      <a:pt x="409" y="6573"/>
                    </a:lnTo>
                    <a:lnTo>
                      <a:pt x="409" y="7390"/>
                    </a:lnTo>
                    <a:lnTo>
                      <a:pt x="2128" y="7390"/>
                    </a:lnTo>
                    <a:lnTo>
                      <a:pt x="2128" y="7494"/>
                    </a:lnTo>
                    <a:cubicBezTo>
                      <a:pt x="2128" y="8281"/>
                      <a:pt x="2282" y="9060"/>
                      <a:pt x="2570" y="9786"/>
                    </a:cubicBezTo>
                    <a:lnTo>
                      <a:pt x="873" y="9786"/>
                    </a:lnTo>
                    <a:lnTo>
                      <a:pt x="873" y="11466"/>
                    </a:lnTo>
                    <a:cubicBezTo>
                      <a:pt x="366" y="11638"/>
                      <a:pt x="0" y="12117"/>
                      <a:pt x="0" y="12681"/>
                    </a:cubicBezTo>
                    <a:cubicBezTo>
                      <a:pt x="0" y="13387"/>
                      <a:pt x="574" y="13962"/>
                      <a:pt x="1282" y="13962"/>
                    </a:cubicBezTo>
                    <a:cubicBezTo>
                      <a:pt x="1988" y="13962"/>
                      <a:pt x="2563" y="13387"/>
                      <a:pt x="2563" y="12681"/>
                    </a:cubicBezTo>
                    <a:cubicBezTo>
                      <a:pt x="2563" y="12117"/>
                      <a:pt x="2198" y="11638"/>
                      <a:pt x="1690" y="11466"/>
                    </a:cubicBezTo>
                    <a:lnTo>
                      <a:pt x="1690" y="10604"/>
                    </a:lnTo>
                    <a:lnTo>
                      <a:pt x="2968" y="10604"/>
                    </a:lnTo>
                    <a:cubicBezTo>
                      <a:pt x="3115" y="10857"/>
                      <a:pt x="3279" y="11100"/>
                      <a:pt x="3463" y="11330"/>
                    </a:cubicBezTo>
                    <a:cubicBezTo>
                      <a:pt x="4321" y="12418"/>
                      <a:pt x="5538" y="13194"/>
                      <a:pt x="6885" y="13514"/>
                    </a:cubicBezTo>
                    <a:lnTo>
                      <a:pt x="6981" y="13538"/>
                    </a:lnTo>
                    <a:lnTo>
                      <a:pt x="7075" y="13514"/>
                    </a:lnTo>
                    <a:cubicBezTo>
                      <a:pt x="8423" y="13194"/>
                      <a:pt x="9640" y="12418"/>
                      <a:pt x="10500" y="11330"/>
                    </a:cubicBezTo>
                    <a:cubicBezTo>
                      <a:pt x="10681" y="11100"/>
                      <a:pt x="10847" y="10857"/>
                      <a:pt x="10992" y="10604"/>
                    </a:cubicBezTo>
                    <a:lnTo>
                      <a:pt x="12270" y="10604"/>
                    </a:lnTo>
                    <a:lnTo>
                      <a:pt x="12270" y="11466"/>
                    </a:lnTo>
                    <a:cubicBezTo>
                      <a:pt x="11763" y="11638"/>
                      <a:pt x="11397" y="12117"/>
                      <a:pt x="11397" y="12681"/>
                    </a:cubicBezTo>
                    <a:cubicBezTo>
                      <a:pt x="11397" y="13387"/>
                      <a:pt x="11973" y="13962"/>
                      <a:pt x="12679" y="13962"/>
                    </a:cubicBezTo>
                    <a:cubicBezTo>
                      <a:pt x="13386" y="13962"/>
                      <a:pt x="13960" y="13387"/>
                      <a:pt x="13960" y="12681"/>
                    </a:cubicBezTo>
                    <a:cubicBezTo>
                      <a:pt x="13960" y="12117"/>
                      <a:pt x="13595" y="11638"/>
                      <a:pt x="13089" y="11466"/>
                    </a:cubicBezTo>
                    <a:lnTo>
                      <a:pt x="13087" y="11466"/>
                    </a:lnTo>
                    <a:lnTo>
                      <a:pt x="13087" y="9786"/>
                    </a:lnTo>
                    <a:lnTo>
                      <a:pt x="11391" y="9786"/>
                    </a:lnTo>
                    <a:cubicBezTo>
                      <a:pt x="11678" y="9060"/>
                      <a:pt x="11832" y="8281"/>
                      <a:pt x="11832" y="7494"/>
                    </a:cubicBezTo>
                    <a:lnTo>
                      <a:pt x="11832" y="7390"/>
                    </a:lnTo>
                    <a:lnTo>
                      <a:pt x="13552" y="7390"/>
                    </a:lnTo>
                    <a:lnTo>
                      <a:pt x="13552" y="6573"/>
                    </a:lnTo>
                    <a:lnTo>
                      <a:pt x="11832" y="6573"/>
                    </a:lnTo>
                    <a:lnTo>
                      <a:pt x="11832" y="4178"/>
                    </a:lnTo>
                    <a:lnTo>
                      <a:pt x="13089" y="4178"/>
                    </a:lnTo>
                    <a:lnTo>
                      <a:pt x="13089" y="2498"/>
                    </a:lnTo>
                    <a:cubicBezTo>
                      <a:pt x="13595" y="2326"/>
                      <a:pt x="13960" y="1846"/>
                      <a:pt x="13960" y="1282"/>
                    </a:cubicBezTo>
                    <a:cubicBezTo>
                      <a:pt x="13960" y="576"/>
                      <a:pt x="13386" y="1"/>
                      <a:pt x="12679" y="1"/>
                    </a:cubicBezTo>
                    <a:cubicBezTo>
                      <a:pt x="11973" y="1"/>
                      <a:pt x="11397" y="576"/>
                      <a:pt x="11397" y="1282"/>
                    </a:cubicBezTo>
                    <a:cubicBezTo>
                      <a:pt x="11397" y="1846"/>
                      <a:pt x="11763" y="2326"/>
                      <a:pt x="12270" y="2498"/>
                    </a:cubicBezTo>
                    <a:lnTo>
                      <a:pt x="12270" y="3359"/>
                    </a:lnTo>
                    <a:lnTo>
                      <a:pt x="11612" y="3359"/>
                    </a:lnTo>
                    <a:lnTo>
                      <a:pt x="6979" y="930"/>
                    </a:lnTo>
                    <a:lnTo>
                      <a:pt x="2348" y="3359"/>
                    </a:lnTo>
                    <a:lnTo>
                      <a:pt x="1690" y="3359"/>
                    </a:lnTo>
                    <a:lnTo>
                      <a:pt x="1690" y="2498"/>
                    </a:lnTo>
                    <a:cubicBezTo>
                      <a:pt x="2198" y="2326"/>
                      <a:pt x="2563" y="1846"/>
                      <a:pt x="2563" y="1282"/>
                    </a:cubicBezTo>
                    <a:cubicBezTo>
                      <a:pt x="2563" y="576"/>
                      <a:pt x="1988" y="1"/>
                      <a:pt x="1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61"/>
            <p:cNvSpPr/>
            <p:nvPr/>
          </p:nvSpPr>
          <p:spPr>
            <a:xfrm>
              <a:off x="4316063" y="4136850"/>
              <a:ext cx="225900" cy="225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61"/>
          <p:cNvSpPr/>
          <p:nvPr/>
        </p:nvSpPr>
        <p:spPr>
          <a:xfrm rot="1771310">
            <a:off x="7420875" y="1064326"/>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2" name="Google Shape;2412;p61"/>
          <p:cNvPicPr preferRelativeResize="0"/>
          <p:nvPr/>
        </p:nvPicPr>
        <p:blipFill rotWithShape="1">
          <a:blip r:embed="rId3">
            <a:alphaModFix/>
          </a:blip>
          <a:srcRect l="28959" t="12546" r="12546" b="12546"/>
          <a:stretch/>
        </p:blipFill>
        <p:spPr>
          <a:xfrm rot="10800000">
            <a:off x="7751749" y="3023814"/>
            <a:ext cx="726651" cy="5965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pic>
        <p:nvPicPr>
          <p:cNvPr id="1319" name="Google Shape;1319;p37"/>
          <p:cNvPicPr preferRelativeResize="0"/>
          <p:nvPr/>
        </p:nvPicPr>
        <p:blipFill rotWithShape="1">
          <a:blip r:embed="rId3">
            <a:alphaModFix/>
          </a:blip>
          <a:srcRect l="5186" t="15845" b="14380"/>
          <a:stretch/>
        </p:blipFill>
        <p:spPr>
          <a:xfrm flipH="1">
            <a:off x="5636675" y="2273825"/>
            <a:ext cx="2855025" cy="2064050"/>
          </a:xfrm>
          <a:prstGeom prst="rect">
            <a:avLst/>
          </a:prstGeom>
          <a:noFill/>
          <a:ln>
            <a:noFill/>
          </a:ln>
          <a:effectLst>
            <a:outerShdw blurRad="257175" dist="114300" dir="21540000" algn="bl" rotWithShape="0">
              <a:schemeClr val="lt1">
                <a:alpha val="90000"/>
              </a:schemeClr>
            </a:outerShdw>
          </a:effectLst>
        </p:spPr>
      </p:pic>
      <p:sp>
        <p:nvSpPr>
          <p:cNvPr id="1320" name="Google Shape;1320;p37"/>
          <p:cNvSpPr txBox="1">
            <a:spLocks noGrp="1"/>
          </p:cNvSpPr>
          <p:nvPr>
            <p:ph type="title"/>
          </p:nvPr>
        </p:nvSpPr>
        <p:spPr>
          <a:xfrm>
            <a:off x="723325" y="539500"/>
            <a:ext cx="4602600" cy="6662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a:t>
            </a:r>
            <a:endParaRPr dirty="0"/>
          </a:p>
        </p:txBody>
      </p:sp>
      <p:sp>
        <p:nvSpPr>
          <p:cNvPr id="1321" name="Google Shape;1321;p37"/>
          <p:cNvSpPr txBox="1">
            <a:spLocks noGrp="1"/>
          </p:cNvSpPr>
          <p:nvPr>
            <p:ph type="subTitle" idx="1"/>
          </p:nvPr>
        </p:nvSpPr>
        <p:spPr>
          <a:xfrm>
            <a:off x="720006" y="1187914"/>
            <a:ext cx="4602600" cy="2689425"/>
          </a:xfrm>
          <a:prstGeom prst="rect">
            <a:avLst/>
          </a:prstGeom>
        </p:spPr>
        <p:txBody>
          <a:bodyPr spcFirstLastPara="1" wrap="square" lIns="91425" tIns="91425" rIns="91425" bIns="91425" anchor="t" anchorCtr="0">
            <a:noAutofit/>
          </a:bodyPr>
          <a:lstStyle/>
          <a:p>
            <a:pPr algn="just"/>
            <a:r>
              <a:rPr lang="en-US" b="0" i="0" dirty="0">
                <a:solidFill>
                  <a:srgbClr val="202124"/>
                </a:solidFill>
                <a:effectLst/>
                <a:latin typeface="Roboto" panose="02000000000000000000" pitchFamily="2" charset="0"/>
              </a:rPr>
              <a:t>This model will be favorable everywhere as it is a basic security measure. In today's world, CCTV surveillance is the most basic &amp; impactful security feature premises can have. </a:t>
            </a:r>
          </a:p>
          <a:p>
            <a:pPr algn="just"/>
            <a:r>
              <a:rPr lang="en-US" b="0" i="0" dirty="0">
                <a:solidFill>
                  <a:srgbClr val="202124"/>
                </a:solidFill>
                <a:effectLst/>
                <a:latin typeface="Roboto" panose="02000000000000000000" pitchFamily="2" charset="0"/>
              </a:rPr>
              <a:t>Manual monitoring of all the events on the CCTV camera is impossible. Even if the event had already happened, searching manually for the same event in the recorded video wastes a lot of time.</a:t>
            </a:r>
          </a:p>
          <a:p>
            <a:pPr algn="just"/>
            <a:r>
              <a:rPr lang="en-US" b="0" i="0" dirty="0">
                <a:solidFill>
                  <a:srgbClr val="202124"/>
                </a:solidFill>
                <a:effectLst/>
                <a:latin typeface="Roboto" panose="02000000000000000000" pitchFamily="2" charset="0"/>
              </a:rPr>
              <a:t>Our model would identify unusual activities from CCTV footage on the basis of peculiar gestures and body movements and physical movements</a:t>
            </a:r>
          </a:p>
          <a:p>
            <a:pPr marL="0" lvl="0" indent="0" algn="just" rtl="0">
              <a:spcBef>
                <a:spcPts val="0"/>
              </a:spcBef>
              <a:spcAft>
                <a:spcPts val="0"/>
              </a:spcAft>
              <a:buClr>
                <a:schemeClr val="dk1"/>
              </a:buClr>
              <a:buSzPts val="1100"/>
              <a:buFont typeface="Arial"/>
              <a:buNone/>
            </a:pPr>
            <a:endParaRPr dirty="0"/>
          </a:p>
        </p:txBody>
      </p:sp>
      <p:grpSp>
        <p:nvGrpSpPr>
          <p:cNvPr id="1322" name="Google Shape;1322;p37"/>
          <p:cNvGrpSpPr/>
          <p:nvPr/>
        </p:nvGrpSpPr>
        <p:grpSpPr>
          <a:xfrm>
            <a:off x="720006" y="4161608"/>
            <a:ext cx="1211612" cy="438051"/>
            <a:chOff x="175552" y="1101686"/>
            <a:chExt cx="520944" cy="188336"/>
          </a:xfrm>
        </p:grpSpPr>
        <p:sp>
          <p:nvSpPr>
            <p:cNvPr id="1323" name="Google Shape;1323;p37"/>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7"/>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7"/>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7"/>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7"/>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7"/>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7"/>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7"/>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7"/>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7"/>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7"/>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7"/>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7"/>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7"/>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7"/>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7"/>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7"/>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7"/>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7" name="Google Shape;1347;p37"/>
          <p:cNvPicPr preferRelativeResize="0"/>
          <p:nvPr/>
        </p:nvPicPr>
        <p:blipFill rotWithShape="1">
          <a:blip r:embed="rId4">
            <a:alphaModFix/>
          </a:blip>
          <a:srcRect l="28959" t="12546" r="12546" b="12546"/>
          <a:stretch/>
        </p:blipFill>
        <p:spPr>
          <a:xfrm rot="10800000">
            <a:off x="3978692" y="3817783"/>
            <a:ext cx="726651" cy="596548"/>
          </a:xfrm>
          <a:prstGeom prst="rect">
            <a:avLst/>
          </a:prstGeom>
          <a:noFill/>
          <a:ln>
            <a:noFill/>
          </a:ln>
        </p:spPr>
      </p:pic>
      <p:pic>
        <p:nvPicPr>
          <p:cNvPr id="1348" name="Google Shape;1348;p37"/>
          <p:cNvPicPr preferRelativeResize="0"/>
          <p:nvPr/>
        </p:nvPicPr>
        <p:blipFill rotWithShape="1">
          <a:blip r:embed="rId5">
            <a:alphaModFix/>
          </a:blip>
          <a:srcRect l="7501" t="14406" r="9607" b="8266"/>
          <a:stretch/>
        </p:blipFill>
        <p:spPr>
          <a:xfrm>
            <a:off x="5636675" y="808404"/>
            <a:ext cx="683752" cy="843341"/>
          </a:xfrm>
          <a:prstGeom prst="rect">
            <a:avLst/>
          </a:prstGeom>
          <a:noFill/>
          <a:ln>
            <a:noFill/>
          </a:ln>
        </p:spPr>
      </p:pic>
      <p:grpSp>
        <p:nvGrpSpPr>
          <p:cNvPr id="1349" name="Google Shape;1349;p37"/>
          <p:cNvGrpSpPr/>
          <p:nvPr/>
        </p:nvGrpSpPr>
        <p:grpSpPr>
          <a:xfrm>
            <a:off x="7216781" y="619150"/>
            <a:ext cx="1211612" cy="438051"/>
            <a:chOff x="175552" y="1101686"/>
            <a:chExt cx="520944" cy="188336"/>
          </a:xfrm>
        </p:grpSpPr>
        <p:sp>
          <p:nvSpPr>
            <p:cNvPr id="1350" name="Google Shape;1350;p37"/>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59184464"/>
              </p:ext>
            </p:extLst>
          </p:nvPr>
        </p:nvGraphicFramePr>
        <p:xfrm>
          <a:off x="304801" y="415636"/>
          <a:ext cx="8354290" cy="4661796"/>
        </p:xfrm>
        <a:graphic>
          <a:graphicData uri="http://schemas.openxmlformats.org/drawingml/2006/table">
            <a:tbl>
              <a:tblPr firstRow="1" bandRow="1">
                <a:tableStyleId>{3C2FFA5D-87B4-456A-9821-1D502468CF0F}</a:tableStyleId>
              </a:tblPr>
              <a:tblGrid>
                <a:gridCol w="2380638">
                  <a:extLst>
                    <a:ext uri="{9D8B030D-6E8A-4147-A177-3AD203B41FA5}">
                      <a16:colId xmlns:a16="http://schemas.microsoft.com/office/drawing/2014/main" val="2407188555"/>
                    </a:ext>
                  </a:extLst>
                </a:gridCol>
                <a:gridCol w="2433472">
                  <a:extLst>
                    <a:ext uri="{9D8B030D-6E8A-4147-A177-3AD203B41FA5}">
                      <a16:colId xmlns:a16="http://schemas.microsoft.com/office/drawing/2014/main" val="414480306"/>
                    </a:ext>
                  </a:extLst>
                </a:gridCol>
                <a:gridCol w="3540180">
                  <a:extLst>
                    <a:ext uri="{9D8B030D-6E8A-4147-A177-3AD203B41FA5}">
                      <a16:colId xmlns:a16="http://schemas.microsoft.com/office/drawing/2014/main" val="108479764"/>
                    </a:ext>
                  </a:extLst>
                </a:gridCol>
              </a:tblGrid>
              <a:tr h="649739">
                <a:tc>
                  <a:txBody>
                    <a:bodyPr/>
                    <a:lstStyle/>
                    <a:p>
                      <a:r>
                        <a:rPr lang="en-US" sz="900" dirty="0"/>
                        <a:t>EXISTING</a:t>
                      </a:r>
                      <a:r>
                        <a:rPr lang="en-US" sz="900" baseline="0" dirty="0"/>
                        <a:t> SYSTEM</a:t>
                      </a:r>
                    </a:p>
                    <a:p>
                      <a:r>
                        <a:rPr lang="en-US" sz="900" baseline="0" dirty="0"/>
                        <a:t>              vs</a:t>
                      </a:r>
                    </a:p>
                    <a:p>
                      <a:r>
                        <a:rPr lang="en-US" sz="900" baseline="0" dirty="0"/>
                        <a:t>PROPOSED SYSTEM</a:t>
                      </a:r>
                      <a:endParaRPr lang="en-US" sz="900" dirty="0"/>
                    </a:p>
                  </a:txBody>
                  <a:tcPr/>
                </a:tc>
                <a:tc>
                  <a:txBody>
                    <a:bodyPr/>
                    <a:lstStyle/>
                    <a:p>
                      <a:r>
                        <a:rPr lang="en-US" sz="900" dirty="0"/>
                        <a:t>EXISTING</a:t>
                      </a:r>
                      <a:r>
                        <a:rPr lang="en-US" sz="900" baseline="0" dirty="0"/>
                        <a:t> SYSTEM</a:t>
                      </a:r>
                      <a:endParaRPr lang="en-US" sz="900" dirty="0"/>
                    </a:p>
                  </a:txBody>
                  <a:tcPr/>
                </a:tc>
                <a:tc>
                  <a:txBody>
                    <a:bodyPr/>
                    <a:lstStyle/>
                    <a:p>
                      <a:r>
                        <a:rPr lang="en-US" sz="900" dirty="0"/>
                        <a:t>PROPOSED SYSTEM1</a:t>
                      </a:r>
                    </a:p>
                  </a:txBody>
                  <a:tcPr/>
                </a:tc>
                <a:extLst>
                  <a:ext uri="{0D108BD9-81ED-4DB2-BD59-A6C34878D82A}">
                    <a16:rowId xmlns:a16="http://schemas.microsoft.com/office/drawing/2014/main" val="1538028262"/>
                  </a:ext>
                </a:extLst>
              </a:tr>
              <a:tr h="1274813">
                <a:tc>
                  <a:txBody>
                    <a:bodyPr/>
                    <a:lstStyle/>
                    <a:p>
                      <a:r>
                        <a:rPr lang="en-US" sz="900" dirty="0"/>
                        <a:t>1. Suspicious Activity Detection from Videos using YOLOv3      </a:t>
                      </a:r>
                    </a:p>
                  </a:txBody>
                  <a:tcPr/>
                </a:tc>
                <a:tc>
                  <a:txBody>
                    <a:bodyPr/>
                    <a:lstStyle/>
                    <a:p>
                      <a:pPr algn="l"/>
                      <a:r>
                        <a:rPr lang="en-US" sz="900" dirty="0"/>
                        <a:t>Suspicious Activity Detection from Videos using YOLOv3</a:t>
                      </a:r>
                      <a:r>
                        <a:rPr lang="en-US" sz="900" baseline="0" dirty="0"/>
                        <a:t> system works only for the controlled environment .YOLOv3 is faster when compared to RNN.</a:t>
                      </a:r>
                      <a:r>
                        <a:rPr lang="en-US" sz="900" dirty="0"/>
                        <a:t> However, due to the small amount of data in training, there were still some mismatch in comparison between the test results and the ground truth</a:t>
                      </a:r>
                    </a:p>
                  </a:txBody>
                  <a:tcPr/>
                </a:tc>
                <a:tc>
                  <a:txBody>
                    <a:bodyPr/>
                    <a:lstStyle/>
                    <a:p>
                      <a:pPr rtl="0"/>
                      <a:r>
                        <a:rPr lang="en-US" sz="900" dirty="0"/>
                        <a:t>In</a:t>
                      </a:r>
                      <a:r>
                        <a:rPr lang="en-US" sz="900" baseline="0" dirty="0"/>
                        <a:t> our system we use </a:t>
                      </a:r>
                      <a:r>
                        <a:rPr lang="en-US" sz="900" b="0" i="0" u="none" strike="noStrike" cap="none" dirty="0">
                          <a:solidFill>
                            <a:schemeClr val="dk1"/>
                          </a:solidFill>
                          <a:effectLst/>
                          <a:latin typeface="+mn-lt"/>
                          <a:ea typeface="+mn-ea"/>
                          <a:cs typeface="+mn-cs"/>
                          <a:sym typeface="Arial"/>
                        </a:rPr>
                        <a:t>LRCN model by combining CNNs and LSTMs. The resulting model detects suspicious activities that fall under 13 different categories, including bullying, firing, attack, robbery, blast, violence, extortion, gunshot, filching, annexation, and rifling.</a:t>
                      </a:r>
                      <a:endParaRPr lang="en-US" sz="900" b="0" dirty="0">
                        <a:effectLst/>
                      </a:endParaRPr>
                    </a:p>
                    <a:p>
                      <a:br>
                        <a:rPr lang="en-US" sz="900" dirty="0"/>
                      </a:br>
                      <a:endParaRPr lang="en-US" sz="900" dirty="0"/>
                    </a:p>
                  </a:txBody>
                  <a:tcPr/>
                </a:tc>
                <a:extLst>
                  <a:ext uri="{0D108BD9-81ED-4DB2-BD59-A6C34878D82A}">
                    <a16:rowId xmlns:a16="http://schemas.microsoft.com/office/drawing/2014/main" val="1637710681"/>
                  </a:ext>
                </a:extLst>
              </a:tr>
              <a:tr h="1137044">
                <a:tc>
                  <a:txBody>
                    <a:bodyPr/>
                    <a:lstStyle/>
                    <a:p>
                      <a:r>
                        <a:rPr lang="en-US" sz="900" dirty="0"/>
                        <a:t>2.</a:t>
                      </a:r>
                      <a:r>
                        <a:rPr lang="en-US" sz="900" b="0" i="0" u="none" strike="noStrike" cap="none" dirty="0">
                          <a:solidFill>
                            <a:schemeClr val="dk1"/>
                          </a:solidFill>
                          <a:effectLst/>
                          <a:latin typeface="+mn-lt"/>
                          <a:ea typeface="+mn-ea"/>
                          <a:cs typeface="+mn-cs"/>
                          <a:sym typeface="Arial"/>
                        </a:rPr>
                        <a:t> Suspicious human activity recognition from CCTV with the LRCN</a:t>
                      </a:r>
                      <a:r>
                        <a:rPr lang="en-US" sz="900" b="0" i="0" u="none" strike="noStrike" cap="none" baseline="0" dirty="0">
                          <a:solidFill>
                            <a:schemeClr val="dk1"/>
                          </a:solidFill>
                          <a:effectLst/>
                          <a:latin typeface="+mn-lt"/>
                          <a:ea typeface="+mn-ea"/>
                          <a:cs typeface="+mn-cs"/>
                          <a:sym typeface="Arial"/>
                        </a:rPr>
                        <a:t> </a:t>
                      </a:r>
                      <a:endParaRPr lang="en-US" sz="900" dirty="0"/>
                    </a:p>
                  </a:txBody>
                  <a:tcPr/>
                </a:tc>
                <a:tc>
                  <a:txBody>
                    <a:bodyPr/>
                    <a:lstStyle/>
                    <a:p>
                      <a:pPr rtl="0"/>
                      <a:r>
                        <a:rPr lang="en-US" sz="900" b="0" i="0" u="none" strike="noStrike" cap="none" dirty="0">
                          <a:solidFill>
                            <a:schemeClr val="dk1"/>
                          </a:solidFill>
                          <a:effectLst/>
                          <a:latin typeface="+mn-lt"/>
                          <a:ea typeface="+mn-ea"/>
                          <a:cs typeface="+mn-cs"/>
                          <a:sym typeface="Arial"/>
                        </a:rPr>
                        <a:t>Suspicious human activity recognition from CCTV with the LRCN</a:t>
                      </a:r>
                      <a:r>
                        <a:rPr lang="en-US" sz="900" b="0" i="0" u="none" strike="noStrike" cap="none" baseline="0" dirty="0">
                          <a:solidFill>
                            <a:schemeClr val="dk1"/>
                          </a:solidFill>
                          <a:effectLst/>
                          <a:latin typeface="+mn-lt"/>
                          <a:ea typeface="+mn-ea"/>
                          <a:cs typeface="+mn-cs"/>
                          <a:sym typeface="Arial"/>
                        </a:rPr>
                        <a:t> is a </a:t>
                      </a:r>
                      <a:r>
                        <a:rPr lang="en-US" sz="900" b="0" i="0" u="none" strike="noStrike" cap="none" dirty="0">
                          <a:solidFill>
                            <a:schemeClr val="dk1"/>
                          </a:solidFill>
                          <a:effectLst/>
                          <a:latin typeface="+mn-lt"/>
                          <a:ea typeface="+mn-ea"/>
                          <a:cs typeface="+mn-cs"/>
                          <a:sym typeface="Arial"/>
                        </a:rPr>
                        <a:t>system of the LRCN model with four CNN layers followed by an LSTM layer. The limitation of this model has increased complexity.</a:t>
                      </a:r>
                      <a:endParaRPr lang="en-US" sz="900" b="0" dirty="0">
                        <a:effectLst/>
                      </a:endParaRPr>
                    </a:p>
                    <a:p>
                      <a:br>
                        <a:rPr lang="en-US" sz="900" dirty="0"/>
                      </a:br>
                      <a:endParaRPr lang="en-US" sz="900" dirty="0"/>
                    </a:p>
                  </a:txBody>
                  <a:tcPr/>
                </a:tc>
                <a:tc>
                  <a:txBody>
                    <a:bodyPr/>
                    <a:lstStyle/>
                    <a:p>
                      <a:r>
                        <a:rPr lang="en-US" sz="900" dirty="0"/>
                        <a:t>In our</a:t>
                      </a:r>
                      <a:r>
                        <a:rPr lang="en-US" sz="900" baseline="0" dirty="0"/>
                        <a:t> </a:t>
                      </a:r>
                      <a:r>
                        <a:rPr lang="en-US" sz="900" b="0" i="0" u="none" strike="noStrike" cap="none" dirty="0">
                          <a:solidFill>
                            <a:schemeClr val="dk1"/>
                          </a:solidFill>
                          <a:effectLst/>
                          <a:latin typeface="+mn-lt"/>
                          <a:ea typeface="+mn-ea"/>
                          <a:cs typeface="+mn-cs"/>
                          <a:sym typeface="Arial"/>
                        </a:rPr>
                        <a:t>model involves evaluating various designs and comparing them to increase the speed of forecasts for weapons.</a:t>
                      </a:r>
                      <a:r>
                        <a:rPr lang="en-US" sz="900" b="0" i="0" u="none" strike="noStrike" cap="none" baseline="0" dirty="0">
                          <a:solidFill>
                            <a:schemeClr val="dk1"/>
                          </a:solidFill>
                          <a:effectLst/>
                          <a:latin typeface="+mn-lt"/>
                          <a:ea typeface="+mn-ea"/>
                          <a:cs typeface="+mn-cs"/>
                          <a:sym typeface="Arial"/>
                        </a:rPr>
                        <a:t> By increasing the speed of detection we can have quick outcome.</a:t>
                      </a:r>
                      <a:endParaRPr lang="en-US" sz="900" dirty="0"/>
                    </a:p>
                  </a:txBody>
                  <a:tcPr/>
                </a:tc>
                <a:extLst>
                  <a:ext uri="{0D108BD9-81ED-4DB2-BD59-A6C34878D82A}">
                    <a16:rowId xmlns:a16="http://schemas.microsoft.com/office/drawing/2014/main" val="2867303169"/>
                  </a:ext>
                </a:extLst>
              </a:tr>
              <a:tr h="1461913">
                <a:tc>
                  <a:txBody>
                    <a:bodyPr/>
                    <a:lstStyle/>
                    <a:p>
                      <a:r>
                        <a:rPr lang="en-US" sz="900" dirty="0"/>
                        <a:t>3.Suspicious</a:t>
                      </a:r>
                      <a:r>
                        <a:rPr lang="en-US" sz="900" baseline="0" dirty="0"/>
                        <a:t> activity detection from </a:t>
                      </a:r>
                      <a:r>
                        <a:rPr lang="en-US" sz="900" baseline="0" dirty="0" err="1"/>
                        <a:t>surveillence</a:t>
                      </a:r>
                      <a:r>
                        <a:rPr lang="en-US" sz="900" baseline="0" dirty="0"/>
                        <a:t> camera</a:t>
                      </a:r>
                      <a:endParaRPr lang="en-US" sz="900" dirty="0"/>
                    </a:p>
                  </a:txBody>
                  <a:tcPr/>
                </a:tc>
                <a:tc>
                  <a:txBody>
                    <a:bodyPr/>
                    <a:lstStyle/>
                    <a:p>
                      <a:pPr rtl="0"/>
                      <a:r>
                        <a:rPr lang="en-US" sz="900" b="0" i="0" u="none" strike="noStrike" cap="none" dirty="0">
                          <a:solidFill>
                            <a:schemeClr val="dk1"/>
                          </a:solidFill>
                          <a:effectLst/>
                          <a:latin typeface="+mn-lt"/>
                          <a:ea typeface="+mn-ea"/>
                          <a:cs typeface="+mn-cs"/>
                          <a:sym typeface="Arial"/>
                        </a:rPr>
                        <a:t> suspicious human activity that uses SURF(Speed Up Robust Features) to extract points and detect frames. This method has low accuracy when the rotation angle is too great and a high dimension of the feature descriptor. </a:t>
                      </a:r>
                    </a:p>
                    <a:p>
                      <a:pPr rtl="0"/>
                      <a:endParaRPr lang="en-US" sz="900" b="0" dirty="0">
                        <a:effectLst/>
                      </a:endParaRPr>
                    </a:p>
                  </a:txBody>
                  <a:tcPr/>
                </a:tc>
                <a:tc>
                  <a:txBody>
                    <a:bodyPr/>
                    <a:lstStyle/>
                    <a:p>
                      <a:r>
                        <a:rPr lang="en-US" sz="900" dirty="0"/>
                        <a:t>In</a:t>
                      </a:r>
                      <a:r>
                        <a:rPr lang="en-US" sz="900" baseline="0" dirty="0"/>
                        <a:t> our </a:t>
                      </a:r>
                      <a:r>
                        <a:rPr lang="en-US" sz="900" dirty="0"/>
                        <a:t>system  we will use CCTV footage to monitor people's behavior on campus and provide a friendly warning when anything unusual occurs. Recognizing human activity is one of the core aspects of intelligent video monitoring. In our model, The varying-length visual input is processed by the LRCN using a CNN. In addition, their outputs are served into the LSTM, a stack of recurrent sequence models in the picture. The final result of the sequence models is a variable-length prediction. The LRCN becomes a suitable model for addressing these tasks when dealing with time-varying inputs and outputs, such as activity recognition, image captioning, and video description. </a:t>
                      </a:r>
                    </a:p>
                  </a:txBody>
                  <a:tcPr/>
                </a:tc>
                <a:extLst>
                  <a:ext uri="{0D108BD9-81ED-4DB2-BD59-A6C34878D82A}">
                    <a16:rowId xmlns:a16="http://schemas.microsoft.com/office/drawing/2014/main" val="320704275"/>
                  </a:ext>
                </a:extLst>
              </a:tr>
            </a:tbl>
          </a:graphicData>
        </a:graphic>
      </p:graphicFrame>
    </p:spTree>
    <p:extLst>
      <p:ext uri="{BB962C8B-B14F-4D97-AF65-F5344CB8AC3E}">
        <p14:creationId xmlns:p14="http://schemas.microsoft.com/office/powerpoint/2010/main" val="415061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00213139"/>
              </p:ext>
            </p:extLst>
          </p:nvPr>
        </p:nvGraphicFramePr>
        <p:xfrm>
          <a:off x="207819" y="297874"/>
          <a:ext cx="8555181" cy="4663440"/>
        </p:xfrm>
        <a:graphic>
          <a:graphicData uri="http://schemas.openxmlformats.org/drawingml/2006/table">
            <a:tbl>
              <a:tblPr firstRow="1" bandRow="1">
                <a:tableStyleId>{3C2FFA5D-87B4-456A-9821-1D502468CF0F}</a:tableStyleId>
              </a:tblPr>
              <a:tblGrid>
                <a:gridCol w="2851727">
                  <a:extLst>
                    <a:ext uri="{9D8B030D-6E8A-4147-A177-3AD203B41FA5}">
                      <a16:colId xmlns:a16="http://schemas.microsoft.com/office/drawing/2014/main" val="3405825851"/>
                    </a:ext>
                  </a:extLst>
                </a:gridCol>
                <a:gridCol w="2851727">
                  <a:extLst>
                    <a:ext uri="{9D8B030D-6E8A-4147-A177-3AD203B41FA5}">
                      <a16:colId xmlns:a16="http://schemas.microsoft.com/office/drawing/2014/main" val="1297926643"/>
                    </a:ext>
                  </a:extLst>
                </a:gridCol>
                <a:gridCol w="2851727">
                  <a:extLst>
                    <a:ext uri="{9D8B030D-6E8A-4147-A177-3AD203B41FA5}">
                      <a16:colId xmlns:a16="http://schemas.microsoft.com/office/drawing/2014/main" val="2532222112"/>
                    </a:ext>
                  </a:extLst>
                </a:gridCol>
              </a:tblGrid>
              <a:tr h="1184032">
                <a:tc>
                  <a:txBody>
                    <a:bodyPr/>
                    <a:lstStyle/>
                    <a:p>
                      <a:r>
                        <a:rPr lang="en-US" sz="1000" b="0" dirty="0">
                          <a:solidFill>
                            <a:schemeClr val="tx1"/>
                          </a:solidFill>
                        </a:rPr>
                        <a:t>4.Suspicious activities of human using deep learning and CNNs</a:t>
                      </a:r>
                    </a:p>
                  </a:txBody>
                  <a:tcPr/>
                </a:tc>
                <a:tc>
                  <a:txBody>
                    <a:bodyPr/>
                    <a:lstStyle/>
                    <a:p>
                      <a:pPr rtl="0"/>
                      <a:r>
                        <a:rPr lang="en-US" sz="1000" b="0" i="0" u="none" strike="noStrike" cap="none" dirty="0">
                          <a:solidFill>
                            <a:schemeClr val="tx1"/>
                          </a:solidFill>
                          <a:effectLst/>
                          <a:latin typeface="+mn-lt"/>
                          <a:ea typeface="+mn-ea"/>
                          <a:cs typeface="+mn-cs"/>
                          <a:sym typeface="Arial"/>
                        </a:rPr>
                        <a:t>suspicious activities of humans using deep learning and CNNs (convolutional neural networks), and they compared the accuracies. When more training data is required, it is challenging to infer patterns from various spatial situations. It helps in time-series data processing, prediction, and categorization</a:t>
                      </a:r>
                      <a:r>
                        <a:rPr lang="en-US" sz="1000" b="0" i="0" u="none" strike="noStrike" cap="none" dirty="0">
                          <a:solidFill>
                            <a:schemeClr val="lt1"/>
                          </a:solidFill>
                          <a:effectLst/>
                          <a:latin typeface="+mn-lt"/>
                          <a:ea typeface="+mn-ea"/>
                          <a:cs typeface="+mn-cs"/>
                          <a:sym typeface="Arial"/>
                        </a:rPr>
                        <a:t>.</a:t>
                      </a:r>
                      <a:endParaRPr lang="en-US" sz="1000" b="0" dirty="0">
                        <a:effectLst/>
                      </a:endParaRPr>
                    </a:p>
                  </a:txBody>
                  <a:tcPr/>
                </a:tc>
                <a:tc>
                  <a:txBody>
                    <a:bodyPr/>
                    <a:lstStyle/>
                    <a:p>
                      <a:r>
                        <a:rPr lang="en-US" sz="1000" b="0" dirty="0">
                          <a:solidFill>
                            <a:schemeClr val="tx1"/>
                          </a:solidFill>
                        </a:rPr>
                        <a:t>In</a:t>
                      </a:r>
                      <a:r>
                        <a:rPr lang="en-US" sz="1000" b="0" baseline="0" dirty="0">
                          <a:solidFill>
                            <a:schemeClr val="tx1"/>
                          </a:solidFill>
                        </a:rPr>
                        <a:t> our system we LRCN model,</a:t>
                      </a:r>
                      <a:r>
                        <a:rPr lang="en-US" sz="1000" b="0" dirty="0">
                          <a:solidFill>
                            <a:schemeClr val="tx1"/>
                          </a:solidFill>
                        </a:rPr>
                        <a:t> The LRCN becomes a suitable model for addressing these tasks when dealing with time-varying inputs and outputs, such as activity recognition, image captioning, and video description. The picture below displays task-specific LRCN model instantiations for each task. The model accurately detects the crime committed sequence from the complete footage and shows it as the outcome.</a:t>
                      </a:r>
                    </a:p>
                  </a:txBody>
                  <a:tcPr/>
                </a:tc>
                <a:extLst>
                  <a:ext uri="{0D108BD9-81ED-4DB2-BD59-A6C34878D82A}">
                    <a16:rowId xmlns:a16="http://schemas.microsoft.com/office/drawing/2014/main" val="266141384"/>
                  </a:ext>
                </a:extLst>
              </a:tr>
              <a:tr h="215011">
                <a:tc>
                  <a:txBody>
                    <a:bodyPr/>
                    <a:lstStyle/>
                    <a:p>
                      <a:r>
                        <a:rPr lang="en-US" sz="1000" dirty="0"/>
                        <a:t>5.Detection of suspicious behavior using</a:t>
                      </a:r>
                      <a:r>
                        <a:rPr lang="en-US" sz="1000" baseline="0" dirty="0"/>
                        <a:t> deep learning</a:t>
                      </a:r>
                      <a:endParaRPr lang="en-US" sz="1000" dirty="0"/>
                    </a:p>
                  </a:txBody>
                  <a:tcPr/>
                </a:tc>
                <a:tc>
                  <a:txBody>
                    <a:bodyPr/>
                    <a:lstStyle/>
                    <a:p>
                      <a:pPr rtl="0"/>
                      <a:r>
                        <a:rPr lang="en-US" sz="1000" b="0" i="0" u="none" strike="noStrike" cap="none" dirty="0">
                          <a:solidFill>
                            <a:schemeClr val="dk1"/>
                          </a:solidFill>
                          <a:effectLst/>
                          <a:latin typeface="+mn-lt"/>
                          <a:ea typeface="+mn-ea"/>
                          <a:cs typeface="+mn-cs"/>
                          <a:sym typeface="Arial"/>
                        </a:rPr>
                        <a:t>The</a:t>
                      </a:r>
                      <a:r>
                        <a:rPr lang="en-US" sz="1000" b="0" i="0" u="none" strike="noStrike" cap="none" baseline="0" dirty="0">
                          <a:solidFill>
                            <a:schemeClr val="dk1"/>
                          </a:solidFill>
                          <a:effectLst/>
                          <a:latin typeface="+mn-lt"/>
                          <a:ea typeface="+mn-ea"/>
                          <a:cs typeface="+mn-cs"/>
                          <a:sym typeface="Arial"/>
                        </a:rPr>
                        <a:t> author p</a:t>
                      </a:r>
                      <a:r>
                        <a:rPr lang="en-US" sz="1000" b="0" i="0" u="none" strike="noStrike" cap="none" dirty="0">
                          <a:solidFill>
                            <a:schemeClr val="dk1"/>
                          </a:solidFill>
                          <a:effectLst/>
                          <a:latin typeface="+mn-lt"/>
                          <a:ea typeface="+mn-ea"/>
                          <a:cs typeface="+mn-cs"/>
                          <a:sym typeface="Arial"/>
                        </a:rPr>
                        <a:t>roposed a system for pinpointing the detecting point of suspicious behavior and assisting with the discovery of the risk involved in abnormal conduct, allowing the watcher to reduce the physician and mental stress in surveillance.</a:t>
                      </a:r>
                      <a:endParaRPr lang="en-US" sz="1000" b="0" dirty="0">
                        <a:effectLst/>
                      </a:endParaRPr>
                    </a:p>
                  </a:txBody>
                  <a:tcPr/>
                </a:tc>
                <a:tc>
                  <a:txBody>
                    <a:bodyPr/>
                    <a:lstStyle/>
                    <a:p>
                      <a:pPr algn="just" rtl="0"/>
                      <a:r>
                        <a:rPr lang="en-US" sz="1000" b="0" dirty="0">
                          <a:effectLst/>
                        </a:rPr>
                        <a:t>In our system</a:t>
                      </a:r>
                      <a:r>
                        <a:rPr lang="en-US" sz="1000" b="0" baseline="0" dirty="0">
                          <a:effectLst/>
                        </a:rPr>
                        <a:t> </a:t>
                      </a:r>
                      <a:r>
                        <a:rPr lang="en-US" sz="1000" b="0" i="0" u="none" strike="noStrike" cap="none" dirty="0">
                          <a:solidFill>
                            <a:schemeClr val="dk1"/>
                          </a:solidFill>
                          <a:effectLst/>
                          <a:latin typeface="+mn-lt"/>
                          <a:ea typeface="+mn-ea"/>
                          <a:cs typeface="+mn-cs"/>
                          <a:sym typeface="Arial"/>
                        </a:rPr>
                        <a:t>To improve real-time detections, it could also be a good idea to explore the addition of components other than surveillance film. Since the method used in this study for detecting abandoned luggage does not address issues such as item detection in unexpected changes of brightness, more research can be done on this subject to progress the area.</a:t>
                      </a:r>
                      <a:endParaRPr lang="en-US" sz="1000" b="0" dirty="0">
                        <a:effectLst/>
                      </a:endParaRPr>
                    </a:p>
                  </a:txBody>
                  <a:tcPr/>
                </a:tc>
                <a:extLst>
                  <a:ext uri="{0D108BD9-81ED-4DB2-BD59-A6C34878D82A}">
                    <a16:rowId xmlns:a16="http://schemas.microsoft.com/office/drawing/2014/main" val="2186519555"/>
                  </a:ext>
                </a:extLst>
              </a:tr>
              <a:tr h="215011">
                <a:tc>
                  <a:txBody>
                    <a:bodyPr/>
                    <a:lstStyle/>
                    <a:p>
                      <a:r>
                        <a:rPr lang="en-US" sz="1000" dirty="0"/>
                        <a:t>6.</a:t>
                      </a:r>
                      <a:r>
                        <a:rPr lang="en-US" sz="1000" b="0" i="0" u="none" strike="noStrike" cap="none" dirty="0">
                          <a:solidFill>
                            <a:schemeClr val="dk1"/>
                          </a:solidFill>
                          <a:effectLst/>
                          <a:latin typeface="+mn-lt"/>
                          <a:ea typeface="+mn-ea"/>
                          <a:cs typeface="+mn-cs"/>
                          <a:sym typeface="Arial"/>
                        </a:rPr>
                        <a:t> Suspicious Activity Detection in Surveillance Footage recommended deep neural network models with computer vision</a:t>
                      </a:r>
                      <a:endParaRPr lang="en-US" sz="1000" dirty="0"/>
                    </a:p>
                  </a:txBody>
                  <a:tcPr/>
                </a:tc>
                <a:tc>
                  <a:txBody>
                    <a:bodyPr/>
                    <a:lstStyle/>
                    <a:p>
                      <a:pPr rtl="0"/>
                      <a:r>
                        <a:rPr lang="en-US" sz="1000" b="0" i="0" u="none" strike="noStrike" cap="none" dirty="0">
                          <a:solidFill>
                            <a:schemeClr val="dk1"/>
                          </a:solidFill>
                          <a:effectLst/>
                          <a:latin typeface="+mn-lt"/>
                          <a:ea typeface="+mn-ea"/>
                          <a:cs typeface="+mn-cs"/>
                          <a:sym typeface="Arial"/>
                        </a:rPr>
                        <a:t>Suspicious Activity Detection in Surveillance Footage recommended deep neural network models with computer vision. In surveillance footage, this model may spot probable gun-related crimes and cases of abandoned luggage. The main issue is that it only focuses on those two actions, not all suspicious behaviors. </a:t>
                      </a:r>
                      <a:endParaRPr lang="en-US" sz="1000" b="0" dirty="0">
                        <a:effectLst/>
                      </a:endParaRPr>
                    </a:p>
                    <a:p>
                      <a:br>
                        <a:rPr lang="en-US" dirty="0"/>
                      </a:br>
                      <a:endParaRPr lang="en-US" dirty="0"/>
                    </a:p>
                  </a:txBody>
                  <a:tcPr/>
                </a:tc>
                <a:tc>
                  <a:txBody>
                    <a:bodyPr/>
                    <a:lstStyle/>
                    <a:p>
                      <a:pPr rtl="0"/>
                      <a:r>
                        <a:rPr lang="en-US" sz="1000" b="0" i="0" u="none" strike="noStrike" cap="none" dirty="0">
                          <a:solidFill>
                            <a:schemeClr val="dk1"/>
                          </a:solidFill>
                          <a:effectLst/>
                          <a:latin typeface="+mn-lt"/>
                          <a:ea typeface="+mn-ea"/>
                          <a:cs typeface="+mn-cs"/>
                          <a:sym typeface="Arial"/>
                        </a:rPr>
                        <a:t>The proposed innovation categories the events using the LRCN model in python with </a:t>
                      </a:r>
                      <a:r>
                        <a:rPr lang="en-US" sz="1000" b="0" i="0" u="none" strike="noStrike" cap="none" dirty="0" err="1">
                          <a:solidFill>
                            <a:schemeClr val="dk1"/>
                          </a:solidFill>
                          <a:effectLst/>
                          <a:latin typeface="+mn-lt"/>
                          <a:ea typeface="+mn-ea"/>
                          <a:cs typeface="+mn-cs"/>
                          <a:sym typeface="Arial"/>
                        </a:rPr>
                        <a:t>Kera’s</a:t>
                      </a:r>
                      <a:r>
                        <a:rPr lang="en-US" sz="1000" b="0" i="0" u="none" strike="noStrike" cap="none" dirty="0">
                          <a:solidFill>
                            <a:schemeClr val="dk1"/>
                          </a:solidFill>
                          <a:effectLst/>
                          <a:latin typeface="+mn-lt"/>
                          <a:ea typeface="+mn-ea"/>
                          <a:cs typeface="+mn-cs"/>
                          <a:sym typeface="Arial"/>
                        </a:rPr>
                        <a:t> and tensor flow. This model collects frames from the videos and compares them to trained models with accessibility and high functionality with an accuracy of about 91.54929% making the model practically possible in solving an ample number of cases with limited resources.</a:t>
                      </a:r>
                      <a:endParaRPr lang="en-US" sz="1000" b="0" dirty="0">
                        <a:effectLst/>
                      </a:endParaRPr>
                    </a:p>
                    <a:p>
                      <a:br>
                        <a:rPr lang="en-US" dirty="0"/>
                      </a:br>
                      <a:endParaRPr lang="en-US" dirty="0"/>
                    </a:p>
                  </a:txBody>
                  <a:tcPr/>
                </a:tc>
                <a:extLst>
                  <a:ext uri="{0D108BD9-81ED-4DB2-BD59-A6C34878D82A}">
                    <a16:rowId xmlns:a16="http://schemas.microsoft.com/office/drawing/2014/main" val="4057309241"/>
                  </a:ext>
                </a:extLst>
              </a:tr>
            </a:tbl>
          </a:graphicData>
        </a:graphic>
      </p:graphicFrame>
    </p:spTree>
    <p:extLst>
      <p:ext uri="{BB962C8B-B14F-4D97-AF65-F5344CB8AC3E}">
        <p14:creationId xmlns:p14="http://schemas.microsoft.com/office/powerpoint/2010/main" val="199063256"/>
      </p:ext>
    </p:extLst>
  </p:cSld>
  <p:clrMapOvr>
    <a:masterClrMapping/>
  </p:clrMapOvr>
</p:sld>
</file>

<file path=ppt/theme/theme1.xml><?xml version="1.0" encoding="utf-8"?>
<a:theme xmlns:a="http://schemas.openxmlformats.org/drawingml/2006/main" name="STEM Elective Subject for Middle School - 7th Grade: Principles of IT, Cybersecurity and Engineering by Slidesgo">
  <a:themeElements>
    <a:clrScheme name="Simple Light">
      <a:dk1>
        <a:srgbClr val="150045"/>
      </a:dk1>
      <a:lt1>
        <a:srgbClr val="FFFFFF"/>
      </a:lt1>
      <a:dk2>
        <a:srgbClr val="A4ABD7"/>
      </a:dk2>
      <a:lt2>
        <a:srgbClr val="E23480"/>
      </a:lt2>
      <a:accent1>
        <a:srgbClr val="6D7396"/>
      </a:accent1>
      <a:accent2>
        <a:srgbClr val="FFA0B8"/>
      </a:accent2>
      <a:accent3>
        <a:srgbClr val="1ECFFF"/>
      </a:accent3>
      <a:accent4>
        <a:srgbClr val="EF8772"/>
      </a:accent4>
      <a:accent5>
        <a:srgbClr val="FFFFFF"/>
      </a:accent5>
      <a:accent6>
        <a:srgbClr val="FFFFFF"/>
      </a:accent6>
      <a:hlink>
        <a:srgbClr val="1500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TotalTime>
  <Words>2043</Words>
  <Application>Microsoft Office PowerPoint</Application>
  <PresentationFormat>On-screen Show (16:9)</PresentationFormat>
  <Paragraphs>138</Paragraphs>
  <Slides>20</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Nunito Light</vt:lpstr>
      <vt:lpstr>Secular One</vt:lpstr>
      <vt:lpstr>Anaheim</vt:lpstr>
      <vt:lpstr>Arial</vt:lpstr>
      <vt:lpstr>Barlow Light</vt:lpstr>
      <vt:lpstr>Times New Roman</vt:lpstr>
      <vt:lpstr>Barlow</vt:lpstr>
      <vt:lpstr>Bebas Neue</vt:lpstr>
      <vt:lpstr>Calibri</vt:lpstr>
      <vt:lpstr>Roboto</vt:lpstr>
      <vt:lpstr>Lexend Deca</vt:lpstr>
      <vt:lpstr>STEM Elective Subject for Middle School - 7th Grade: Principles of IT, Cybersecurity and Engineering by Slidesgo</vt:lpstr>
      <vt:lpstr>Suspicious Activity Detection Using LRCN</vt:lpstr>
      <vt:lpstr>TEAM MEMBERS</vt:lpstr>
      <vt:lpstr>Problem Statement</vt:lpstr>
      <vt:lpstr>Proposed System</vt:lpstr>
      <vt:lpstr>ABSTRACT</vt:lpstr>
      <vt:lpstr>Objective</vt:lpstr>
      <vt:lpstr>Scope</vt:lpstr>
      <vt:lpstr>PowerPoint Presentation</vt:lpstr>
      <vt:lpstr>PowerPoint Presentation</vt:lpstr>
      <vt:lpstr>Flowchart</vt:lpstr>
      <vt:lpstr>Highlights</vt:lpstr>
      <vt:lpstr>Dataset</vt:lpstr>
      <vt:lpstr>LRCN ALGORITHM</vt:lpstr>
      <vt:lpstr>PowerPoint Presentation</vt:lpstr>
      <vt:lpstr>CONCLUSION</vt:lpstr>
      <vt:lpstr>FUTURE ENHANCEMENT</vt:lpstr>
      <vt:lpstr>RESULTS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Suspicious Activity Detection Using LRCN</dc:title>
  <dc:creator>Nikitha</dc:creator>
  <cp:lastModifiedBy>Nikhitha nagalla</cp:lastModifiedBy>
  <cp:revision>18</cp:revision>
  <dcterms:modified xsi:type="dcterms:W3CDTF">2023-10-12T04:15:07Z</dcterms:modified>
</cp:coreProperties>
</file>